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60" r:id="rId2"/>
  </p:sldMasterIdLst>
  <p:sldIdLst>
    <p:sldId id="256" r:id="rId3"/>
    <p:sldId id="287" r:id="rId4"/>
    <p:sldId id="293" r:id="rId5"/>
    <p:sldId id="296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88" r:id="rId20"/>
    <p:sldId id="318" r:id="rId21"/>
    <p:sldId id="320" r:id="rId22"/>
    <p:sldId id="321" r:id="rId23"/>
    <p:sldId id="319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85" r:id="rId34"/>
    <p:sldId id="286" r:id="rId35"/>
  </p:sldIdLst>
  <p:sldSz cx="9144000" cy="6858000" type="screen4x3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ChollaWideBold" pitchFamily="2" charset="0"/>
      <p:bold r:id="rId4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36F"/>
    <a:srgbClr val="D80B6E"/>
    <a:srgbClr val="FA9CC9"/>
    <a:srgbClr val="A1F4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24" autoAdjust="0"/>
  </p:normalViewPr>
  <p:slideViewPr>
    <p:cSldViewPr snapToGrid="0">
      <p:cViewPr>
        <p:scale>
          <a:sx n="100" d="100"/>
          <a:sy n="100" d="100"/>
        </p:scale>
        <p:origin x="-10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9099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724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2629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8679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987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3569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8380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9910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42276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235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20779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1207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5280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5369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09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8952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9410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8211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958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652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21261-CD5C-4879-850D-1D62DC012DF5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97CAE-4785-4A1D-9DAB-1ABD7D6F376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359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tint val="40000"/>
                <a:satMod val="350000"/>
                <a:alpha val="99000"/>
                <a:lumMod val="0"/>
                <a:lumOff val="10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A54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39552" y="0"/>
            <a:ext cx="0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9" y="513374"/>
            <a:ext cx="1536506" cy="467354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 flipH="1">
            <a:off x="810567" y="902954"/>
            <a:ext cx="62646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31449"/>
            <a:ext cx="2232248" cy="3779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0681" y="6305676"/>
            <a:ext cx="5310123" cy="101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142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90B2-F1CB-4529-B99A-C337853AF5B9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9FA3-F882-431C-85C4-228F1B16FF2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686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94" y="1737175"/>
            <a:ext cx="4803098" cy="3059977"/>
          </a:xfrm>
          <a:prstGeom prst="rect">
            <a:avLst/>
          </a:prstGeom>
          <a:effectLst/>
        </p:spPr>
      </p:pic>
      <p:sp>
        <p:nvSpPr>
          <p:cNvPr id="9" name="Textfeld 8"/>
          <p:cNvSpPr txBox="1"/>
          <p:nvPr/>
        </p:nvSpPr>
        <p:spPr>
          <a:xfrm>
            <a:off x="1020652" y="2764128"/>
            <a:ext cx="4235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de-DE" sz="2400" b="1" dirty="0">
                <a:solidFill>
                  <a:srgbClr val="FA9CC9"/>
                </a:solidFill>
                <a:latin typeface="+mj-lt"/>
              </a:rPr>
              <a:t>ISOLATION ACOUSTIQUE</a:t>
            </a:r>
            <a:r>
              <a:rPr lang="de-DE" sz="2400" b="1" dirty="0" smtClean="0">
                <a:solidFill>
                  <a:srgbClr val="FA9CC9"/>
                </a:solidFill>
                <a:latin typeface="+mj-lt"/>
              </a:rPr>
              <a:t/>
            </a:r>
            <a:br>
              <a:rPr lang="de-DE" sz="2400" b="1" dirty="0" smtClean="0">
                <a:solidFill>
                  <a:srgbClr val="FA9CC9"/>
                </a:solidFill>
                <a:latin typeface="+mj-lt"/>
              </a:rPr>
            </a:br>
            <a:r>
              <a:rPr lang="de-DE" sz="2400" b="1" dirty="0" smtClean="0">
                <a:solidFill>
                  <a:srgbClr val="FA9CC9"/>
                </a:solidFill>
                <a:latin typeface="+mj-lt"/>
              </a:rPr>
              <a:t>ET AMORTISSEMENT </a:t>
            </a:r>
            <a:r>
              <a:rPr lang="de-DE" sz="2400" b="1" dirty="0">
                <a:solidFill>
                  <a:srgbClr val="FA9CC9"/>
                </a:solidFill>
                <a:latin typeface="+mj-lt"/>
              </a:rPr>
              <a:t>DES </a:t>
            </a:r>
            <a:r>
              <a:rPr lang="de-DE" sz="2400" b="1" dirty="0" smtClean="0">
                <a:solidFill>
                  <a:srgbClr val="FA9CC9"/>
                </a:solidFill>
                <a:latin typeface="+mj-lt"/>
              </a:rPr>
              <a:t>VIBRATIONS</a:t>
            </a:r>
            <a:br>
              <a:rPr lang="de-DE" sz="2400" b="1" dirty="0" smtClean="0">
                <a:solidFill>
                  <a:srgbClr val="FA9CC9"/>
                </a:solidFill>
                <a:latin typeface="+mj-lt"/>
              </a:rPr>
            </a:br>
            <a:r>
              <a:rPr lang="fr-FR" sz="2000" dirty="0">
                <a:latin typeface="+mj-lt"/>
              </a:rPr>
              <a:t>en granulés de caoutchouc </a:t>
            </a: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recyclés</a:t>
            </a:r>
            <a:endParaRPr lang="de-DE" sz="2000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36555" y="4555928"/>
            <a:ext cx="3670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300" dirty="0" err="1"/>
              <a:t>élastique</a:t>
            </a:r>
            <a:r>
              <a:rPr lang="de-DE" sz="1200" spc="300" dirty="0"/>
              <a:t>, </a:t>
            </a:r>
            <a:r>
              <a:rPr lang="de-DE" sz="1200" spc="300" dirty="0" err="1"/>
              <a:t>fiable</a:t>
            </a:r>
            <a:r>
              <a:rPr lang="de-DE" sz="1200" spc="300" dirty="0"/>
              <a:t>, durable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9" y="1960524"/>
            <a:ext cx="3304376" cy="559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62874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3D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5" y="3343550"/>
            <a:ext cx="3886668" cy="246087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671637" y="3232777"/>
            <a:ext cx="574085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revêtement de sol (carrelage ou autre</a:t>
            </a:r>
            <a:r>
              <a:rPr lang="fr-FR" sz="1400" dirty="0" smtClean="0"/>
              <a:t>)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colle</a:t>
            </a:r>
          </a:p>
          <a:p>
            <a:pPr algn="r">
              <a:lnSpc>
                <a:spcPct val="150000"/>
              </a:lnSpc>
            </a:pPr>
            <a:r>
              <a:rPr lang="de-DE" sz="1400" dirty="0" err="1" smtClean="0"/>
              <a:t>chape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Film PE</a:t>
            </a:r>
            <a:endParaRPr lang="fr-FR" sz="1400" dirty="0"/>
          </a:p>
          <a:p>
            <a:pPr algn="r">
              <a:lnSpc>
                <a:spcPct val="150000"/>
              </a:lnSpc>
            </a:pPr>
            <a:r>
              <a:rPr lang="de-DE" sz="1400" dirty="0"/>
              <a:t>DAMTEC® </a:t>
            </a:r>
            <a:r>
              <a:rPr lang="de-DE" sz="1400" dirty="0" smtClean="0"/>
              <a:t>3D</a:t>
            </a:r>
          </a:p>
          <a:p>
            <a:pPr algn="r">
              <a:lnSpc>
                <a:spcPct val="150000"/>
              </a:lnSpc>
            </a:pPr>
            <a:r>
              <a:rPr lang="fr-FR" sz="1400" dirty="0"/>
              <a:t>le cas échéant chape d‘égalisation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err="1" smtClean="0"/>
              <a:t>dalle</a:t>
            </a:r>
            <a:r>
              <a:rPr lang="de-DE" sz="1400" dirty="0" smtClean="0"/>
              <a:t> </a:t>
            </a:r>
            <a:r>
              <a:rPr lang="de-DE" sz="1400" dirty="0" err="1"/>
              <a:t>béton</a:t>
            </a:r>
            <a:endParaRPr lang="de-DE" sz="1400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214196" y="4701867"/>
            <a:ext cx="3490618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953656"/>
            <a:ext cx="2949933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616260"/>
            <a:ext cx="2520728" cy="0"/>
          </a:xfrm>
          <a:prstGeom prst="line">
            <a:avLst/>
          </a:prstGeom>
          <a:ln w="952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779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</a:t>
            </a:r>
            <a:r>
              <a:rPr lang="fr-FR" sz="1200" b="1" dirty="0" smtClean="0"/>
              <a:t>3D </a:t>
            </a:r>
            <a:r>
              <a:rPr lang="fr-FR" sz="1200" dirty="0" smtClean="0"/>
              <a:t>est </a:t>
            </a:r>
            <a:r>
              <a:rPr lang="fr-FR" sz="1200" dirty="0"/>
              <a:t>l’idéale isolation du bruit de choc sous chape flottante ou </a:t>
            </a:r>
            <a:r>
              <a:rPr lang="fr-FR" sz="1200" dirty="0" smtClean="0"/>
              <a:t>sous panneaux </a:t>
            </a:r>
            <a:r>
              <a:rPr lang="fr-FR" sz="1200" dirty="0"/>
              <a:t>en plâtre ou béton sur les constructions en </a:t>
            </a:r>
            <a:r>
              <a:rPr lang="fr-FR" sz="1200" dirty="0" smtClean="0"/>
              <a:t>bois. Résistance </a:t>
            </a:r>
            <a:r>
              <a:rPr lang="fr-FR" sz="1200" dirty="0"/>
              <a:t>élevée à la pression, élasticité ainsi que pose simple et rapide sont </a:t>
            </a:r>
            <a:r>
              <a:rPr lang="fr-FR" sz="1200" dirty="0" smtClean="0"/>
              <a:t>seulement quelques </a:t>
            </a:r>
            <a:r>
              <a:rPr lang="fr-FR" sz="1200" dirty="0"/>
              <a:t>des excellentes qualités, en conséquence </a:t>
            </a:r>
            <a:r>
              <a:rPr lang="en-US" sz="1200" b="1" dirty="0"/>
              <a:t>DAMTEC® </a:t>
            </a:r>
            <a:r>
              <a:rPr lang="fr-FR" sz="1200" b="1" dirty="0"/>
              <a:t>3D </a:t>
            </a:r>
            <a:r>
              <a:rPr lang="fr-FR" sz="1200" dirty="0" smtClean="0"/>
              <a:t>est </a:t>
            </a:r>
            <a:r>
              <a:rPr lang="fr-FR" sz="1200" dirty="0"/>
              <a:t>parfaite </a:t>
            </a:r>
            <a:r>
              <a:rPr lang="fr-FR" sz="1200" dirty="0" smtClean="0"/>
              <a:t>pour l’application </a:t>
            </a:r>
            <a:r>
              <a:rPr lang="fr-FR" sz="1200" dirty="0"/>
              <a:t>dans les domaines de construction pour logements, industrie, commerce </a:t>
            </a:r>
            <a:r>
              <a:rPr lang="fr-FR" sz="1200" dirty="0" smtClean="0"/>
              <a:t>et bureaux</a:t>
            </a:r>
            <a:r>
              <a:rPr lang="fr-FR" sz="1200" dirty="0"/>
              <a:t>. </a:t>
            </a:r>
            <a:r>
              <a:rPr lang="en-US" sz="1200" b="1" dirty="0"/>
              <a:t>DAMTEC® </a:t>
            </a:r>
            <a:r>
              <a:rPr lang="fr-FR" sz="1200" b="1" dirty="0"/>
              <a:t>3D </a:t>
            </a:r>
            <a:r>
              <a:rPr lang="fr-FR" sz="1200" dirty="0" smtClean="0"/>
              <a:t>est </a:t>
            </a:r>
            <a:r>
              <a:rPr lang="fr-FR" sz="1200" dirty="0"/>
              <a:t>disponible dans différents profilés.</a:t>
            </a:r>
          </a:p>
        </p:txBody>
      </p:sp>
      <p:cxnSp>
        <p:nvCxnSpPr>
          <p:cNvPr id="27" name="Gewinkelte Verbindung 26"/>
          <p:cNvCxnSpPr/>
          <p:nvPr/>
        </p:nvCxnSpPr>
        <p:spPr>
          <a:xfrm rot="10800000" flipV="1">
            <a:off x="3665551" y="3681453"/>
            <a:ext cx="1789044" cy="326003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rot="10800000" flipV="1">
            <a:off x="4214196" y="3996855"/>
            <a:ext cx="3677474" cy="400216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rot="10800000" flipV="1">
            <a:off x="4325510" y="4341406"/>
            <a:ext cx="3472732" cy="192824"/>
          </a:xfrm>
          <a:prstGeom prst="bentConnector3">
            <a:avLst>
              <a:gd name="adj1" fmla="val 35804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/>
          <p:nvPr/>
        </p:nvCxnSpPr>
        <p:spPr>
          <a:xfrm rot="10800000">
            <a:off x="4635611" y="5205451"/>
            <a:ext cx="1187481" cy="84809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389288" y="3026796"/>
            <a:ext cx="2772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plinthe</a:t>
            </a:r>
            <a:r>
              <a:rPr lang="de-DE" sz="1200" dirty="0"/>
              <a:t> (par </a:t>
            </a:r>
            <a:r>
              <a:rPr lang="de-DE" sz="1200" dirty="0" err="1"/>
              <a:t>exemple</a:t>
            </a:r>
            <a:r>
              <a:rPr lang="de-DE" sz="1200" dirty="0"/>
              <a:t> </a:t>
            </a:r>
            <a:r>
              <a:rPr lang="en-US" sz="1200" dirty="0"/>
              <a:t>DAMTEC® </a:t>
            </a:r>
            <a:r>
              <a:rPr lang="fr-FR" sz="1200" dirty="0" smtClean="0"/>
              <a:t>3D) </a:t>
            </a:r>
            <a:endParaRPr lang="fr-FR" sz="1200" dirty="0"/>
          </a:p>
        </p:txBody>
      </p:sp>
      <p:cxnSp>
        <p:nvCxnSpPr>
          <p:cNvPr id="20" name="Gewinkelte Verbindung 19"/>
          <p:cNvCxnSpPr/>
          <p:nvPr/>
        </p:nvCxnSpPr>
        <p:spPr>
          <a:xfrm rot="10800000" flipV="1">
            <a:off x="1732496" y="3166619"/>
            <a:ext cx="1723679" cy="1461040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151875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</a:rPr>
              <a:t>system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" y="3524804"/>
            <a:ext cx="3952731" cy="209836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6715" y="3550817"/>
            <a:ext cx="7915774" cy="209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éléments de chape sèche</a:t>
            </a:r>
          </a:p>
          <a:p>
            <a:pPr algn="r">
              <a:lnSpc>
                <a:spcPts val="1300"/>
              </a:lnSpc>
            </a:pPr>
            <a:r>
              <a:rPr lang="fr-FR" sz="1400" dirty="0"/>
              <a:t>(par exemple 2 plaques de </a:t>
            </a:r>
            <a:r>
              <a:rPr lang="fr-FR" sz="1400" dirty="0" err="1"/>
              <a:t>fibro</a:t>
            </a:r>
            <a:r>
              <a:rPr lang="fr-FR" sz="1400" dirty="0"/>
              <a:t>-plâtre</a:t>
            </a:r>
            <a:r>
              <a:rPr lang="fr-FR" sz="1400" dirty="0" smtClean="0"/>
              <a:t>)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DAMTEC</a:t>
            </a:r>
            <a:r>
              <a:rPr lang="de-DE" sz="1400" dirty="0"/>
              <a:t>® </a:t>
            </a:r>
            <a:r>
              <a:rPr lang="de-DE" sz="1400" dirty="0" err="1"/>
              <a:t>system</a:t>
            </a:r>
            <a:endParaRPr lang="de-DE" sz="1400" dirty="0"/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DAMTEC® </a:t>
            </a:r>
            <a:r>
              <a:rPr lang="de-DE" sz="1400" dirty="0" err="1" smtClean="0"/>
              <a:t>system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colle (au choix pose flottante)</a:t>
            </a:r>
          </a:p>
          <a:p>
            <a:pPr algn="r">
              <a:lnSpc>
                <a:spcPct val="150000"/>
              </a:lnSpc>
            </a:pPr>
            <a:endParaRPr lang="de-DE" sz="14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3920910" y="4167807"/>
            <a:ext cx="1454172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14196" y="4511036"/>
            <a:ext cx="2679585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802582"/>
            <a:ext cx="2568271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72000" y="5110030"/>
            <a:ext cx="1534601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7790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</a:t>
            </a:r>
            <a:r>
              <a:rPr lang="fr-FR" sz="1200" b="1" dirty="0" smtClean="0"/>
              <a:t>system </a:t>
            </a:r>
            <a:r>
              <a:rPr lang="fr-FR" sz="1200" dirty="0" smtClean="0"/>
              <a:t>est la solution supérieure pour l’isolation du bruit sous chape flottante ou sous panneaux en plâtre ou béton sur les constructions en bois (sous les </a:t>
            </a:r>
            <a:r>
              <a:rPr lang="de-DE" sz="1200" dirty="0" err="1" smtClean="0"/>
              <a:t>éléments</a:t>
            </a:r>
            <a:r>
              <a:rPr lang="de-DE" sz="1200" dirty="0" smtClean="0"/>
              <a:t> rigides </a:t>
            </a:r>
            <a:r>
              <a:rPr lang="de-DE" sz="1200" dirty="0" err="1" smtClean="0"/>
              <a:t>pour</a:t>
            </a:r>
            <a:r>
              <a:rPr lang="de-DE" sz="1200" dirty="0" smtClean="0"/>
              <a:t> </a:t>
            </a:r>
            <a:r>
              <a:rPr lang="de-DE" sz="1200" dirty="0" err="1" smtClean="0"/>
              <a:t>plancher</a:t>
            </a:r>
            <a:r>
              <a:rPr lang="de-DE" sz="1200" dirty="0" smtClean="0"/>
              <a:t>). </a:t>
            </a:r>
            <a:r>
              <a:rPr lang="fr-FR" sz="1200" dirty="0" smtClean="0"/>
              <a:t>Son comportement dans l’étendue des basses fréquences, généré par la structure granulée de sa surface, est extraordinaire. </a:t>
            </a:r>
            <a:r>
              <a:rPr lang="en-US" sz="1200" b="1" dirty="0"/>
              <a:t>DAMTEC® </a:t>
            </a:r>
            <a:r>
              <a:rPr lang="fr-FR" sz="1200" b="1" dirty="0"/>
              <a:t>system </a:t>
            </a:r>
            <a:r>
              <a:rPr lang="fr-FR" sz="1200" dirty="0" smtClean="0"/>
              <a:t>est apte en particulier pour l’application sur les solives en bois, lesquelles exigent une maximale performance par les produits pour l’atténuation du bruit d’impact. Notamment dans l’assainissement d’immeubles anciens </a:t>
            </a:r>
            <a:r>
              <a:rPr lang="en-US" sz="1200" b="1" dirty="0"/>
              <a:t>DAMTEC® </a:t>
            </a:r>
            <a:r>
              <a:rPr lang="fr-FR" sz="1200" b="1" dirty="0"/>
              <a:t>system </a:t>
            </a:r>
            <a:r>
              <a:rPr lang="fr-FR" sz="1200" dirty="0" smtClean="0"/>
              <a:t>a fait ses preuves au mieux.</a:t>
            </a:r>
            <a:endParaRPr lang="fr-FR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389288" y="3394255"/>
            <a:ext cx="2772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plinthe</a:t>
            </a:r>
            <a:r>
              <a:rPr lang="de-DE" sz="1200" dirty="0"/>
              <a:t> (par </a:t>
            </a:r>
            <a:r>
              <a:rPr lang="de-DE" sz="1200" dirty="0" err="1"/>
              <a:t>exemple</a:t>
            </a:r>
            <a:r>
              <a:rPr lang="de-DE" sz="1200" dirty="0"/>
              <a:t> </a:t>
            </a:r>
            <a:r>
              <a:rPr lang="en-US" sz="1200" dirty="0"/>
              <a:t>DAMTEC® </a:t>
            </a:r>
            <a:r>
              <a:rPr lang="fr-FR" sz="1200" dirty="0" err="1" smtClean="0"/>
              <a:t>estra</a:t>
            </a:r>
            <a:r>
              <a:rPr lang="fr-FR" sz="1200" dirty="0" smtClean="0"/>
              <a:t>) </a:t>
            </a:r>
            <a:endParaRPr lang="fr-FR" sz="1200" dirty="0"/>
          </a:p>
        </p:txBody>
      </p:sp>
      <p:cxnSp>
        <p:nvCxnSpPr>
          <p:cNvPr id="21" name="Gewinkelte Verbindung 20"/>
          <p:cNvCxnSpPr/>
          <p:nvPr/>
        </p:nvCxnSpPr>
        <p:spPr>
          <a:xfrm rot="10800000" flipV="1">
            <a:off x="1771633" y="3550817"/>
            <a:ext cx="1684544" cy="960218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82795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4672" y="478859"/>
            <a:ext cx="631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ISOLATION ACOUSTIQUE ET DES VIBRATIONS</a:t>
            </a:r>
            <a:endParaRPr lang="de-DE" sz="2000" b="1" dirty="0"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98" y="1223898"/>
            <a:ext cx="6038700" cy="4696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22972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4672" y="478859"/>
            <a:ext cx="631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ISOLATION ACOUSTIQUE ET DES VIBRATIONS</a:t>
            </a:r>
            <a:endParaRPr lang="de-DE" sz="2000" b="1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6477" y="1185249"/>
            <a:ext cx="7790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3D 17/9</a:t>
            </a:r>
            <a:r>
              <a:rPr lang="de-DE" sz="1200" dirty="0"/>
              <a:t>,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</a:t>
            </a:r>
            <a:r>
              <a:rPr lang="de-DE" sz="1200" b="1" dirty="0" err="1"/>
              <a:t>system</a:t>
            </a:r>
            <a:r>
              <a:rPr lang="de-DE" sz="1200" dirty="0"/>
              <a:t>,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3D 8/4 </a:t>
            </a:r>
            <a:r>
              <a:rPr lang="de-DE" sz="1200" dirty="0"/>
              <a:t>et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</a:t>
            </a:r>
            <a:r>
              <a:rPr lang="de-DE" sz="1200" b="1" dirty="0" err="1"/>
              <a:t>hard</a:t>
            </a:r>
            <a:r>
              <a:rPr lang="de-DE" sz="1200" b="1" dirty="0"/>
              <a:t> </a:t>
            </a:r>
            <a:r>
              <a:rPr lang="de-DE" sz="1200" dirty="0" err="1"/>
              <a:t>sont</a:t>
            </a:r>
            <a:r>
              <a:rPr lang="de-DE" sz="1200" dirty="0"/>
              <a:t> des </a:t>
            </a:r>
            <a:r>
              <a:rPr lang="de-DE" sz="1200" dirty="0" err="1"/>
              <a:t>sous</a:t>
            </a:r>
            <a:r>
              <a:rPr lang="de-DE" sz="1200" dirty="0"/>
              <a:t>-couches</a:t>
            </a:r>
          </a:p>
          <a:p>
            <a:r>
              <a:rPr lang="fr-FR" sz="1200" dirty="0"/>
              <a:t>acoustiques sous chapes  </a:t>
            </a:r>
            <a:r>
              <a:rPr lang="fr-FR" sz="1200" dirty="0" smtClean="0"/>
              <a:t>flottantes</a:t>
            </a:r>
            <a:r>
              <a:rPr lang="fr-FR" sz="1200" dirty="0"/>
              <a:t>. A usage des bâtiments commerciaux et industriels, pour les supermarchés et </a:t>
            </a:r>
            <a:r>
              <a:rPr lang="fr-FR" sz="1200" dirty="0" smtClean="0"/>
              <a:t>centres commerciaux, les </a:t>
            </a:r>
            <a:r>
              <a:rPr lang="fr-FR" sz="1200" dirty="0"/>
              <a:t>entrepôts ainsi que pour les hôpitaux, écoles et hôtels entre autres, les sous-couches </a:t>
            </a:r>
            <a:r>
              <a:rPr lang="fr-FR" sz="1200" b="1" dirty="0"/>
              <a:t>DAMTEC®</a:t>
            </a:r>
            <a:r>
              <a:rPr lang="fr-FR" sz="1200" dirty="0"/>
              <a:t> </a:t>
            </a:r>
            <a:r>
              <a:rPr lang="fr-FR" sz="1200" dirty="0" smtClean="0"/>
              <a:t>assurent une </a:t>
            </a:r>
            <a:r>
              <a:rPr lang="fr-FR" sz="1200" dirty="0"/>
              <a:t>isolation aux bruits de choc  able et durable.</a:t>
            </a:r>
          </a:p>
          <a:p>
            <a:r>
              <a:rPr lang="de-DE" sz="1200" dirty="0"/>
              <a:t>Les </a:t>
            </a:r>
            <a:r>
              <a:rPr lang="de-DE" sz="1200" dirty="0" err="1"/>
              <a:t>sous</a:t>
            </a:r>
            <a:r>
              <a:rPr lang="de-DE" sz="1200" dirty="0"/>
              <a:t>-couches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3D 17/9</a:t>
            </a:r>
            <a:r>
              <a:rPr lang="de-DE" sz="1200" dirty="0"/>
              <a:t>,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</a:t>
            </a:r>
            <a:r>
              <a:rPr lang="de-DE" sz="1200" b="1" dirty="0" err="1"/>
              <a:t>system</a:t>
            </a:r>
            <a:r>
              <a:rPr lang="de-DE" sz="1200" dirty="0"/>
              <a:t>,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3D 8/4 </a:t>
            </a:r>
            <a:r>
              <a:rPr lang="de-DE" sz="1200" dirty="0"/>
              <a:t>et </a:t>
            </a:r>
            <a:r>
              <a:rPr lang="de-DE" sz="1200" b="1" dirty="0"/>
              <a:t>DAMTEC® </a:t>
            </a:r>
            <a:r>
              <a:rPr lang="de-DE" sz="1200" b="1" dirty="0" err="1"/>
              <a:t>vibra</a:t>
            </a:r>
            <a:r>
              <a:rPr lang="de-DE" sz="1200" b="1" dirty="0"/>
              <a:t> </a:t>
            </a:r>
            <a:r>
              <a:rPr lang="de-DE" sz="1200" b="1" dirty="0" err="1"/>
              <a:t>hard</a:t>
            </a:r>
            <a:endParaRPr lang="de-DE" sz="1200" b="1" dirty="0"/>
          </a:p>
          <a:p>
            <a:r>
              <a:rPr lang="fr-FR" sz="1200" dirty="0"/>
              <a:t>garantissent une excellente désolidarisation des bruits de structure et sont également parfaitement adaptées à</a:t>
            </a:r>
          </a:p>
          <a:p>
            <a:r>
              <a:rPr lang="fr-FR" sz="1200" dirty="0"/>
              <a:t>l’amortissement des vibrations en bâtiments et travaux publics et pour fondations des machines. Toutes informations</a:t>
            </a:r>
          </a:p>
          <a:p>
            <a:r>
              <a:rPr lang="fr-FR" sz="1200" dirty="0"/>
              <a:t>pertinentes sont disponibles dans nos  </a:t>
            </a:r>
            <a:r>
              <a:rPr lang="fr-FR" sz="1200" dirty="0" smtClean="0"/>
              <a:t>fiches </a:t>
            </a:r>
            <a:r>
              <a:rPr lang="fr-FR" sz="1200" dirty="0"/>
              <a:t>techniques, que nous serons heureux de vous transmettre sur demande!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84"/>
          <a:stretch/>
        </p:blipFill>
        <p:spPr>
          <a:xfrm>
            <a:off x="1773142" y="2939664"/>
            <a:ext cx="2878372" cy="2916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84"/>
          <a:stretch/>
        </p:blipFill>
        <p:spPr>
          <a:xfrm>
            <a:off x="4905956" y="2939664"/>
            <a:ext cx="2878372" cy="29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778099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25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vibra</a:t>
            </a:r>
            <a:r>
              <a:rPr lang="de-DE" sz="2000" b="1" dirty="0"/>
              <a:t> 3D 17/9 mm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5" y="2785269"/>
            <a:ext cx="7510718" cy="2837382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08455" y="1691847"/>
            <a:ext cx="5740851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err="1" smtClean="0"/>
              <a:t>Amélioration</a:t>
            </a:r>
            <a:r>
              <a:rPr lang="de-DE" sz="1400" dirty="0" smtClean="0"/>
              <a:t> </a:t>
            </a:r>
            <a:r>
              <a:rPr lang="de-DE" sz="1400" dirty="0"/>
              <a:t>de </a:t>
            </a:r>
            <a:r>
              <a:rPr lang="de-DE" sz="1400" dirty="0" err="1"/>
              <a:t>l’isolation</a:t>
            </a:r>
            <a:r>
              <a:rPr lang="de-DE" sz="1400" dirty="0"/>
              <a:t> </a:t>
            </a:r>
            <a:r>
              <a:rPr lang="de-DE" sz="1400" dirty="0" err="1"/>
              <a:t>aux</a:t>
            </a:r>
            <a:r>
              <a:rPr lang="de-DE" sz="1400" dirty="0"/>
              <a:t> </a:t>
            </a:r>
            <a:r>
              <a:rPr lang="de-DE" sz="1400" dirty="0" err="1"/>
              <a:t>bruits</a:t>
            </a:r>
            <a:r>
              <a:rPr lang="de-DE" sz="1400" dirty="0"/>
              <a:t> </a:t>
            </a:r>
            <a:r>
              <a:rPr lang="de-DE" sz="1400" dirty="0" err="1"/>
              <a:t>d’impact</a:t>
            </a:r>
            <a:r>
              <a:rPr lang="de-DE" sz="1400" dirty="0"/>
              <a:t>: 26 dB</a:t>
            </a:r>
          </a:p>
        </p:txBody>
      </p:sp>
    </p:spTree>
    <p:extLst>
      <p:ext uri="{BB962C8B-B14F-4D97-AF65-F5344CB8AC3E}">
        <p14:creationId xmlns="" xmlns:p14="http://schemas.microsoft.com/office/powerpoint/2010/main" val="333151456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25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vibra</a:t>
            </a:r>
            <a:r>
              <a:rPr lang="de-DE" sz="2000" b="1" dirty="0"/>
              <a:t> </a:t>
            </a:r>
            <a:r>
              <a:rPr lang="de-DE" sz="2000" b="1" dirty="0" err="1"/>
              <a:t>system</a:t>
            </a:r>
            <a:r>
              <a:rPr lang="de-DE" sz="2000" b="1" dirty="0"/>
              <a:t> 6 mm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5" y="2856799"/>
            <a:ext cx="7510718" cy="2694321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08455" y="1691847"/>
            <a:ext cx="5740851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err="1"/>
              <a:t>Amélioration</a:t>
            </a:r>
            <a:r>
              <a:rPr lang="de-DE" sz="1400" dirty="0"/>
              <a:t> de </a:t>
            </a:r>
            <a:r>
              <a:rPr lang="de-DE" sz="1400" dirty="0" err="1"/>
              <a:t>l’isolation</a:t>
            </a:r>
            <a:r>
              <a:rPr lang="de-DE" sz="1400" dirty="0"/>
              <a:t> </a:t>
            </a:r>
            <a:r>
              <a:rPr lang="de-DE" sz="1400" dirty="0" err="1"/>
              <a:t>aux</a:t>
            </a:r>
            <a:r>
              <a:rPr lang="de-DE" sz="1400" dirty="0"/>
              <a:t> </a:t>
            </a:r>
            <a:r>
              <a:rPr lang="de-DE" sz="1400" dirty="0" err="1"/>
              <a:t>bruits</a:t>
            </a:r>
            <a:r>
              <a:rPr lang="de-DE" sz="1400" dirty="0"/>
              <a:t> </a:t>
            </a:r>
            <a:r>
              <a:rPr lang="de-DE" sz="1400" dirty="0" err="1"/>
              <a:t>d’impact</a:t>
            </a:r>
            <a:r>
              <a:rPr lang="de-DE" sz="1400" dirty="0"/>
              <a:t>: 26 dB</a:t>
            </a:r>
          </a:p>
        </p:txBody>
      </p:sp>
    </p:spTree>
    <p:extLst>
      <p:ext uri="{BB962C8B-B14F-4D97-AF65-F5344CB8AC3E}">
        <p14:creationId xmlns="" xmlns:p14="http://schemas.microsoft.com/office/powerpoint/2010/main" val="274289785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25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vibra</a:t>
            </a:r>
            <a:r>
              <a:rPr lang="de-DE" sz="2000" b="1" dirty="0"/>
              <a:t> 3D 8/4 mm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5" y="2860773"/>
            <a:ext cx="7510718" cy="268637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08455" y="1691847"/>
            <a:ext cx="5740851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err="1"/>
              <a:t>Amélioration</a:t>
            </a:r>
            <a:r>
              <a:rPr lang="de-DE" sz="1400" dirty="0"/>
              <a:t> de </a:t>
            </a:r>
            <a:r>
              <a:rPr lang="de-DE" sz="1400" dirty="0" err="1"/>
              <a:t>l’isolation</a:t>
            </a:r>
            <a:r>
              <a:rPr lang="de-DE" sz="1400" dirty="0"/>
              <a:t> </a:t>
            </a:r>
            <a:r>
              <a:rPr lang="de-DE" sz="1400" dirty="0" err="1"/>
              <a:t>aux</a:t>
            </a:r>
            <a:r>
              <a:rPr lang="de-DE" sz="1400" dirty="0"/>
              <a:t> </a:t>
            </a:r>
            <a:r>
              <a:rPr lang="de-DE" sz="1400" dirty="0" err="1"/>
              <a:t>bruits</a:t>
            </a:r>
            <a:r>
              <a:rPr lang="de-DE" sz="1400" dirty="0"/>
              <a:t> </a:t>
            </a:r>
            <a:r>
              <a:rPr lang="de-DE" sz="1400" dirty="0" err="1"/>
              <a:t>d’impact</a:t>
            </a:r>
            <a:r>
              <a:rPr lang="de-DE" sz="1400" dirty="0"/>
              <a:t>: 21 dB</a:t>
            </a:r>
          </a:p>
        </p:txBody>
      </p:sp>
    </p:spTree>
    <p:extLst>
      <p:ext uri="{BB962C8B-B14F-4D97-AF65-F5344CB8AC3E}">
        <p14:creationId xmlns="" xmlns:p14="http://schemas.microsoft.com/office/powerpoint/2010/main" val="327888976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25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vibra</a:t>
            </a:r>
            <a:r>
              <a:rPr lang="de-DE" sz="2000" b="1" dirty="0"/>
              <a:t> </a:t>
            </a:r>
            <a:r>
              <a:rPr lang="de-DE" sz="2000" b="1" dirty="0" err="1"/>
              <a:t>hard</a:t>
            </a:r>
            <a:r>
              <a:rPr lang="de-DE" sz="2000" b="1" dirty="0"/>
              <a:t> 5 mm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" y="2860773"/>
            <a:ext cx="7071371" cy="268637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08455" y="1691847"/>
            <a:ext cx="5740851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err="1"/>
              <a:t>Amélioration</a:t>
            </a:r>
            <a:r>
              <a:rPr lang="de-DE" sz="1400" dirty="0"/>
              <a:t> de </a:t>
            </a:r>
            <a:r>
              <a:rPr lang="de-DE" sz="1400" dirty="0" err="1"/>
              <a:t>l’isolation</a:t>
            </a:r>
            <a:r>
              <a:rPr lang="de-DE" sz="1400" dirty="0"/>
              <a:t> </a:t>
            </a:r>
            <a:r>
              <a:rPr lang="de-DE" sz="1400" dirty="0" err="1"/>
              <a:t>aux</a:t>
            </a:r>
            <a:r>
              <a:rPr lang="de-DE" sz="1400" dirty="0"/>
              <a:t> </a:t>
            </a:r>
            <a:r>
              <a:rPr lang="de-DE" sz="1400" dirty="0" err="1"/>
              <a:t>bruits</a:t>
            </a:r>
            <a:r>
              <a:rPr lang="de-DE" sz="1400" dirty="0"/>
              <a:t> </a:t>
            </a:r>
            <a:r>
              <a:rPr lang="de-DE" sz="1400" dirty="0" err="1"/>
              <a:t>d’impact</a:t>
            </a:r>
            <a:r>
              <a:rPr lang="de-DE" sz="1400" dirty="0"/>
              <a:t>: 21 dB</a:t>
            </a:r>
          </a:p>
        </p:txBody>
      </p:sp>
    </p:spTree>
    <p:extLst>
      <p:ext uri="{BB962C8B-B14F-4D97-AF65-F5344CB8AC3E}">
        <p14:creationId xmlns="" xmlns:p14="http://schemas.microsoft.com/office/powerpoint/2010/main" val="74687231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69999" y="1225334"/>
            <a:ext cx="7365117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0"/>
              </a:lnSpc>
            </a:pPr>
            <a:r>
              <a:rPr lang="fr-FR" sz="1300" smtClean="0"/>
              <a:t>excellente amélioration de l‘isolation aux bruits de chocs</a:t>
            </a:r>
            <a:br>
              <a:rPr lang="fr-FR" sz="1300" smtClean="0"/>
            </a:b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diminue les bruits de claquement désagréables sur les revêtements de sol durs</a:t>
            </a:r>
            <a:br>
              <a:rPr lang="fr-FR" sz="1300" smtClean="0"/>
            </a:b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pose simple et rapide (couche plane et régulière, ne glisse pas pendant l‘installation)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également parfaitement adapté au collage (tant à la couche inférieure qu‘à la couche supérieure)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effet doux et élastique, augmente le confort de marche et la longévité des revêtements de sol textiles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augmentation de la protection contre les bruits, alliée à une épaisseur de montage minimale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grande conductivité thermique, donc parfaitement adapté pour les chauffages et les climatisations au sol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utilisation possible sur une large plage de températures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grande robustesse, de par une extrême résistance à la pression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élasticité durable, même après des années d‘utilisation (pas de déformation durable à la pression, </a:t>
            </a:r>
            <a:br>
              <a:rPr lang="fr-FR" sz="1300" smtClean="0"/>
            </a:br>
            <a:r>
              <a:rPr lang="fr-FR" sz="1300" smtClean="0"/>
              <a:t>donc aucune remise en cause de l‘isolation acoustique)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résistant à l‘eau et imputrescible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écologique (fabriqué à partir de granulés de caoutchouc recyclés et recyclables)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à très faible émission</a:t>
            </a:r>
          </a:p>
        </p:txBody>
      </p:sp>
      <p:sp>
        <p:nvSpPr>
          <p:cNvPr id="5" name="Ellipse 4"/>
          <p:cNvSpPr/>
          <p:nvPr/>
        </p:nvSpPr>
        <p:spPr>
          <a:xfrm>
            <a:off x="1135670" y="1316053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135670" y="1653209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35670" y="1999448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35670" y="2326021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135670" y="2684343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135670" y="3041165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135670" y="3378321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135670" y="3704894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135670" y="4084382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135670" y="4432121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135670" y="4937105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135670" y="5284844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1135670" y="5620507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PROPRIETES ET </a:t>
            </a:r>
            <a:r>
              <a:rPr lang="de-DE" sz="2000" b="1" dirty="0"/>
              <a:t>AVANTAGES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48999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010518" y="1212790"/>
            <a:ext cx="81648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smtClean="0">
                <a:latin typeface="+mj-lt"/>
              </a:rPr>
              <a:t>Lufthansa Schulungszentrum/ </a:t>
            </a:r>
            <a:r>
              <a:rPr lang="de-DE" dirty="0" err="1" smtClean="0">
                <a:latin typeface="+mj-lt"/>
              </a:rPr>
              <a:t>Seeheim</a:t>
            </a:r>
            <a:endParaRPr lang="de-DE" dirty="0">
              <a:latin typeface="+mj-lt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de-DE" sz="2000" dirty="0">
              <a:latin typeface="ChollaWideBold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053" y="2025765"/>
            <a:ext cx="7208598" cy="3489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699647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44673" y="1092549"/>
            <a:ext cx="7862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Damtec</a:t>
            </a:r>
            <a:r>
              <a:rPr lang="fr-FR" sz="1200" b="1" dirty="0"/>
              <a:t>®</a:t>
            </a:r>
            <a:r>
              <a:rPr lang="fr-FR" sz="1200" dirty="0"/>
              <a:t> est la ligne de produits spécialement développée par </a:t>
            </a:r>
            <a:r>
              <a:rPr lang="fr-FR" sz="1200" dirty="0" err="1"/>
              <a:t>Gummiwerk</a:t>
            </a:r>
            <a:r>
              <a:rPr lang="fr-FR" sz="1200" dirty="0"/>
              <a:t> </a:t>
            </a:r>
            <a:r>
              <a:rPr lang="fr-FR" sz="1200" b="1" dirty="0"/>
              <a:t>KRAIBURG RELASTEC </a:t>
            </a:r>
            <a:r>
              <a:rPr lang="fr-FR" sz="1200" b="1" dirty="0" err="1"/>
              <a:t>GmbH</a:t>
            </a:r>
            <a:r>
              <a:rPr lang="fr-FR" sz="1200" b="1" dirty="0"/>
              <a:t> </a:t>
            </a:r>
            <a:r>
              <a:rPr lang="fr-FR" sz="1200" dirty="0"/>
              <a:t>pour l'isolation acoustique et l'amortissement des vibrations</a:t>
            </a:r>
            <a:r>
              <a:rPr lang="fr-FR" sz="1200" dirty="0" smtClean="0"/>
              <a:t>.</a:t>
            </a:r>
            <a:endParaRPr lang="fr-FR" sz="1200" dirty="0"/>
          </a:p>
          <a:p>
            <a:r>
              <a:rPr lang="fr-FR" sz="1200" dirty="0"/>
              <a:t>La tranquillité est un besoin de base très importante </a:t>
            </a:r>
            <a:r>
              <a:rPr lang="fr-FR" sz="1200" dirty="0" smtClean="0"/>
              <a:t>de </a:t>
            </a:r>
            <a:r>
              <a:rPr lang="fr-FR" sz="1200" dirty="0"/>
              <a:t>nos jours. Une isolation phonique efficace améliore la qualité de la vie, un amortissement des vibrations effectif crée une agréable ambiance d'habitation et de travail. Sous la marque </a:t>
            </a:r>
            <a:r>
              <a:rPr lang="fr-FR" sz="1200" b="1" dirty="0" err="1"/>
              <a:t>Damtec</a:t>
            </a:r>
            <a:r>
              <a:rPr lang="fr-FR" sz="1200" b="1" dirty="0"/>
              <a:t>®</a:t>
            </a:r>
            <a:r>
              <a:rPr lang="fr-FR" sz="1200" dirty="0"/>
              <a:t> nos clients trouvent une grande diversité de produits pour l'isolation des bruits d'impact ainsi que pour la réduction des vibrations, pour différentes exigences et utilisations.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13159" y="486810"/>
            <a:ext cx="380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pc="100" dirty="0" smtClean="0">
                <a:latin typeface="+mj-lt"/>
              </a:rPr>
              <a:t>INFORMATIONS GENERALES</a:t>
            </a:r>
            <a:endParaRPr lang="de-DE" sz="2000" b="1" spc="100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3" y="522426"/>
            <a:ext cx="1625092" cy="275148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0" y="2435168"/>
            <a:ext cx="2362702" cy="3340890"/>
          </a:xfrm>
          <a:prstGeom prst="rect">
            <a:avLst/>
          </a:prstGeom>
        </p:spPr>
      </p:pic>
      <p:pic>
        <p:nvPicPr>
          <p:cNvPr id="15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79" y="2435168"/>
            <a:ext cx="2362702" cy="3340890"/>
          </a:xfrm>
          <a:prstGeom prst="rect">
            <a:avLst/>
          </a:prstGeom>
        </p:spPr>
      </p:pic>
      <p:pic>
        <p:nvPicPr>
          <p:cNvPr id="17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76" y="2435168"/>
            <a:ext cx="2362702" cy="3340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746811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010518" y="1212790"/>
            <a:ext cx="81648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smtClean="0">
                <a:latin typeface="+mj-lt"/>
              </a:rPr>
              <a:t>Grand Hyatt Hotel/ Doha </a:t>
            </a:r>
            <a:r>
              <a:rPr lang="de-DE" dirty="0" err="1" smtClean="0">
                <a:latin typeface="+mj-lt"/>
              </a:rPr>
              <a:t>Qatar</a:t>
            </a:r>
            <a:endParaRPr lang="de-DE" dirty="0">
              <a:latin typeface="+mj-lt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de-DE" sz="2000" dirty="0">
              <a:latin typeface="ChollaWideBold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688" y="2025765"/>
            <a:ext cx="6271328" cy="3489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194606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010518" y="1212790"/>
            <a:ext cx="81648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smtClean="0">
                <a:latin typeface="+mj-lt"/>
              </a:rPr>
              <a:t>T-Mobile Gebäude/ Köln</a:t>
            </a:r>
            <a:endParaRPr lang="de-DE" dirty="0">
              <a:latin typeface="+mj-lt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de-DE" sz="2000" dirty="0">
              <a:latin typeface="ChollaWideBold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688" y="2348849"/>
            <a:ext cx="6271328" cy="28438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086024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010518" y="1212790"/>
            <a:ext cx="81648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err="1" smtClean="0">
                <a:latin typeface="+mj-lt"/>
              </a:rPr>
              <a:t>Commercialbank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Plaza</a:t>
            </a:r>
            <a:r>
              <a:rPr lang="de-DE" dirty="0" smtClean="0">
                <a:latin typeface="+mj-lt"/>
              </a:rPr>
              <a:t>/ Doha </a:t>
            </a:r>
            <a:r>
              <a:rPr lang="de-DE" dirty="0" err="1" smtClean="0">
                <a:latin typeface="+mj-lt"/>
              </a:rPr>
              <a:t>Qatar</a:t>
            </a:r>
            <a:endParaRPr lang="de-DE" dirty="0">
              <a:latin typeface="+mj-lt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de-DE" sz="2000" dirty="0">
              <a:latin typeface="ChollaWideBold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551" y="2025765"/>
            <a:ext cx="2697509" cy="3489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60" y="2025764"/>
            <a:ext cx="2697508" cy="3489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15106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00083" y="526565"/>
            <a:ext cx="6150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TAPIS SOUS </a:t>
            </a:r>
            <a:r>
              <a:rPr lang="de-DE" sz="1600" b="1" dirty="0" smtClean="0"/>
              <a:t>BALLAST ET</a:t>
            </a:r>
            <a:r>
              <a:rPr lang="de-DE" sz="1600" b="1" dirty="0"/>
              <a:t> </a:t>
            </a:r>
            <a:r>
              <a:rPr lang="de-DE" sz="1600" b="1" dirty="0" smtClean="0"/>
              <a:t>SYSTEME </a:t>
            </a:r>
            <a:r>
              <a:rPr lang="de-DE" sz="1600" b="1" dirty="0"/>
              <a:t>MASSE RESSORT</a:t>
            </a:r>
            <a:endParaRPr lang="de-DE" sz="16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grpSp>
        <p:nvGrpSpPr>
          <p:cNvPr id="19" name="Gruppierung 2"/>
          <p:cNvGrpSpPr/>
          <p:nvPr/>
        </p:nvGrpSpPr>
        <p:grpSpPr>
          <a:xfrm>
            <a:off x="1029793" y="3333787"/>
            <a:ext cx="7243440" cy="2241862"/>
            <a:chOff x="1195388" y="3493698"/>
            <a:chExt cx="3204595" cy="2241862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388" y="3494981"/>
              <a:ext cx="3204595" cy="2239296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1195983" y="3493698"/>
              <a:ext cx="3204000" cy="224186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876477" y="1237091"/>
            <a:ext cx="779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KRAIBURG </a:t>
            </a:r>
            <a:r>
              <a:rPr lang="fr-FR" sz="1200" b="1" dirty="0" smtClean="0"/>
              <a:t>USM </a:t>
            </a:r>
            <a:r>
              <a:rPr lang="fr-FR" sz="1200" dirty="0" smtClean="0"/>
              <a:t>est </a:t>
            </a:r>
            <a:r>
              <a:rPr lang="fr-FR" sz="1200" dirty="0"/>
              <a:t>un tapis de </a:t>
            </a:r>
            <a:r>
              <a:rPr lang="fr-FR" sz="1200" dirty="0" smtClean="0"/>
              <a:t>protection et désolidarisation </a:t>
            </a:r>
            <a:r>
              <a:rPr lang="fr-FR" sz="1200" dirty="0"/>
              <a:t>sous les rails pour les tramways, </a:t>
            </a:r>
            <a:r>
              <a:rPr lang="fr-FR" sz="1200" dirty="0" smtClean="0"/>
              <a:t>les métropolitaines, </a:t>
            </a:r>
            <a:r>
              <a:rPr lang="fr-FR" sz="1200" dirty="0"/>
              <a:t>les RER et le chemin de fer pour la </a:t>
            </a:r>
            <a:r>
              <a:rPr lang="fr-FR" sz="1200" dirty="0" smtClean="0"/>
              <a:t>réduction des </a:t>
            </a:r>
            <a:r>
              <a:rPr lang="fr-FR" sz="1200" dirty="0"/>
              <a:t>forces statiques et dynamiques qui agissent sur le lit </a:t>
            </a:r>
            <a:r>
              <a:rPr lang="fr-FR" sz="1200" dirty="0" smtClean="0"/>
              <a:t>de ballast </a:t>
            </a:r>
            <a:r>
              <a:rPr lang="fr-FR" sz="1200" dirty="0"/>
              <a:t>et sur la structure portante.</a:t>
            </a:r>
          </a:p>
        </p:txBody>
      </p:sp>
    </p:spTree>
    <p:extLst>
      <p:ext uri="{BB962C8B-B14F-4D97-AF65-F5344CB8AC3E}">
        <p14:creationId xmlns="" xmlns:p14="http://schemas.microsoft.com/office/powerpoint/2010/main" val="41995500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00083" y="526565"/>
            <a:ext cx="6150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KRAIBURG USM APPLICATIONS</a:t>
            </a:r>
            <a:endParaRPr lang="de-DE" sz="16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25105" y="1269167"/>
            <a:ext cx="71137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Voie ferrée sur ballast </a:t>
            </a:r>
            <a:r>
              <a:rPr lang="fr-FR" dirty="0"/>
              <a:t>(superstructure ouverte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sz="1400" dirty="0" smtClean="0"/>
              <a:t>Avec </a:t>
            </a:r>
            <a:r>
              <a:rPr lang="fr-FR" sz="1400" dirty="0"/>
              <a:t>l’installation du tapis sous ballast </a:t>
            </a:r>
            <a:r>
              <a:rPr lang="fr-FR" sz="1400" b="1" dirty="0"/>
              <a:t>DAMTEC® KRAIBURG USM</a:t>
            </a:r>
            <a:r>
              <a:rPr lang="fr-FR" sz="1400" dirty="0" smtClean="0"/>
              <a:t>, </a:t>
            </a:r>
            <a:r>
              <a:rPr lang="fr-FR" sz="1400" dirty="0"/>
              <a:t>les pressions de </a:t>
            </a:r>
            <a:r>
              <a:rPr lang="fr-FR" sz="1400" dirty="0" smtClean="0"/>
              <a:t>crête </a:t>
            </a:r>
            <a:r>
              <a:rPr lang="fr-FR" sz="1400" dirty="0"/>
              <a:t>dans le ballast sont </a:t>
            </a:r>
            <a:r>
              <a:rPr lang="fr-FR" sz="1400" dirty="0" smtClean="0"/>
              <a:t>réduites, </a:t>
            </a:r>
            <a:r>
              <a:rPr lang="fr-FR" sz="1400" dirty="0"/>
              <a:t>la </a:t>
            </a:r>
            <a:r>
              <a:rPr lang="fr-FR" sz="1400" dirty="0" smtClean="0"/>
              <a:t>géométrie</a:t>
            </a:r>
            <a:endParaRPr lang="fr-FR" sz="1400" dirty="0"/>
          </a:p>
          <a:p>
            <a:r>
              <a:rPr lang="fr-FR" sz="1400" dirty="0"/>
              <a:t>de la voie reste </a:t>
            </a:r>
            <a:r>
              <a:rPr lang="fr-FR" sz="1400" dirty="0" smtClean="0"/>
              <a:t>stabilisée </a:t>
            </a:r>
            <a:r>
              <a:rPr lang="fr-FR" sz="1400" dirty="0"/>
              <a:t>plus longtemps, le bruit de structure est efficacement diminue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1100973" y="1373567"/>
            <a:ext cx="164750" cy="164750"/>
          </a:xfrm>
          <a:prstGeom prst="ellipse">
            <a:avLst/>
          </a:prstGeom>
          <a:solidFill>
            <a:srgbClr val="D80B6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95" y="3110284"/>
            <a:ext cx="3820332" cy="2494800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100974" y="3550262"/>
            <a:ext cx="4137454" cy="2005677"/>
            <a:chOff x="1100974" y="3678561"/>
            <a:chExt cx="4137454" cy="2005677"/>
          </a:xfrm>
        </p:grpSpPr>
        <p:sp>
          <p:nvSpPr>
            <p:cNvPr id="13" name="Textfeld 12"/>
            <p:cNvSpPr txBox="1"/>
            <p:nvPr/>
          </p:nvSpPr>
          <p:spPr>
            <a:xfrm>
              <a:off x="1100974" y="3678561"/>
              <a:ext cx="4137454" cy="200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fr-FR" sz="1400" smtClean="0"/>
                <a:t>non tissé</a:t>
              </a:r>
            </a:p>
            <a:p>
              <a:pPr>
                <a:lnSpc>
                  <a:spcPts val="2600"/>
                </a:lnSpc>
              </a:pPr>
              <a:r>
                <a:rPr lang="fr-FR" sz="1400" smtClean="0"/>
                <a:t>tapis de bordure                      KRAIBURG USM*</a:t>
              </a:r>
            </a:p>
            <a:p>
              <a:pPr>
                <a:lnSpc>
                  <a:spcPts val="2600"/>
                </a:lnSpc>
              </a:pPr>
              <a:r>
                <a:rPr lang="fr-FR" sz="1400" smtClean="0"/>
                <a:t>ruban adhesif approprieé</a:t>
              </a:r>
            </a:p>
            <a:p>
              <a:pPr>
                <a:lnSpc>
                  <a:spcPts val="2600"/>
                </a:lnSpc>
              </a:pPr>
              <a:r>
                <a:rPr lang="fr-FR" sz="1400" smtClean="0"/>
                <a:t>tapis sous ballast                      KRAIBURG USM*</a:t>
              </a:r>
            </a:p>
            <a:p>
              <a:pPr>
                <a:lnSpc>
                  <a:spcPts val="2600"/>
                </a:lnSpc>
              </a:pPr>
              <a:r>
                <a:rPr lang="fr-FR" sz="1400" smtClean="0"/>
                <a:t>support</a:t>
              </a:r>
            </a:p>
            <a:p>
              <a:endParaRPr lang="fr-FR" sz="1600" smtClean="0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969" y="4166757"/>
              <a:ext cx="812546" cy="137574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211" y="4835414"/>
              <a:ext cx="812546" cy="137574"/>
            </a:xfrm>
            <a:prstGeom prst="rect">
              <a:avLst/>
            </a:prstGeom>
          </p:spPr>
        </p:pic>
      </p:grpSp>
      <p:cxnSp>
        <p:nvCxnSpPr>
          <p:cNvPr id="16" name="Gerade Verbindung 15"/>
          <p:cNvCxnSpPr/>
          <p:nvPr/>
        </p:nvCxnSpPr>
        <p:spPr>
          <a:xfrm flipH="1">
            <a:off x="1908313" y="3800523"/>
            <a:ext cx="3392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3093057" y="4446279"/>
            <a:ext cx="1967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4606871" y="4769101"/>
            <a:ext cx="1468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1908313" y="5115170"/>
            <a:ext cx="4012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606871" y="4107245"/>
            <a:ext cx="275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4881966" y="3924509"/>
            <a:ext cx="255722" cy="182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5060197" y="4038458"/>
            <a:ext cx="178230" cy="407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123100" y="5474709"/>
            <a:ext cx="561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* </a:t>
            </a:r>
            <a:r>
              <a:rPr lang="fr-FR" sz="1000" dirty="0"/>
              <a:t>Epaisseurs de fourniture standard 10/15/20/23/25 </a:t>
            </a:r>
            <a:r>
              <a:rPr lang="fr-FR" sz="1000" dirty="0" err="1"/>
              <a:t>mm.</a:t>
            </a:r>
            <a:endParaRPr lang="fr-FR" sz="1000" dirty="0"/>
          </a:p>
          <a:p>
            <a:r>
              <a:rPr lang="fr-FR" sz="1000" dirty="0" smtClean="0"/>
              <a:t>   Pose </a:t>
            </a:r>
            <a:r>
              <a:rPr lang="fr-FR" sz="1000" dirty="0"/>
              <a:t>en plusieurs couches (une, deux ou trois) selon les </a:t>
            </a:r>
            <a:r>
              <a:rPr lang="fr-FR" sz="1000" dirty="0" err="1"/>
              <a:t>requisitions</a:t>
            </a:r>
            <a:r>
              <a:rPr lang="fr-FR" sz="1000" dirty="0"/>
              <a:t>.</a:t>
            </a:r>
            <a:endParaRPr lang="de-DE" sz="1000" dirty="0"/>
          </a:p>
        </p:txBody>
      </p:sp>
    </p:spTree>
    <p:extLst>
      <p:ext uri="{BB962C8B-B14F-4D97-AF65-F5344CB8AC3E}">
        <p14:creationId xmlns="" xmlns:p14="http://schemas.microsoft.com/office/powerpoint/2010/main" val="32858152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00083" y="526565"/>
            <a:ext cx="6150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KRAIBURG USM APPLICATIONS</a:t>
            </a:r>
            <a:endParaRPr lang="de-DE" sz="16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25105" y="1269167"/>
            <a:ext cx="71137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/>
              <a:t>Système masse ressort</a:t>
            </a:r>
            <a:endParaRPr lang="fr-FR" smtClean="0"/>
          </a:p>
          <a:p>
            <a:r>
              <a:rPr lang="fr-FR" sz="1400" smtClean="0"/>
              <a:t>En </a:t>
            </a:r>
            <a:r>
              <a:rPr lang="fr-FR" sz="1400"/>
              <a:t>posant l’entier corps de la voie dans les tapis </a:t>
            </a:r>
            <a:r>
              <a:rPr lang="fr-FR" sz="1400" b="1" smtClean="0"/>
              <a:t>DAMTEC® </a:t>
            </a:r>
            <a:r>
              <a:rPr lang="fr-FR" sz="1400" b="1"/>
              <a:t>KRAIBURG USM</a:t>
            </a:r>
            <a:r>
              <a:rPr lang="fr-FR" sz="1400"/>
              <a:t>, on obtient un systeme </a:t>
            </a:r>
            <a:r>
              <a:rPr lang="fr-FR" sz="1400" smtClean="0"/>
              <a:t>masse-ressort, lequel </a:t>
            </a:r>
            <a:r>
              <a:rPr lang="fr-FR" sz="1400"/>
              <a:t>produit, avec le dimensionnement approprie, une isolation du bruit d’impact tres efficace. Particulierement apte sous </a:t>
            </a:r>
            <a:r>
              <a:rPr lang="fr-FR" sz="1400" smtClean="0"/>
              <a:t>des geometries </a:t>
            </a:r>
            <a:r>
              <a:rPr lang="fr-FR" sz="1400"/>
              <a:t>de voie compliquees. Dans les systemes masse-ressort, </a:t>
            </a:r>
            <a:r>
              <a:rPr lang="fr-FR" sz="1400" b="1"/>
              <a:t>DAMTEC® KRAIBURG USM </a:t>
            </a:r>
            <a:r>
              <a:rPr lang="fr-FR" sz="1400" smtClean="0"/>
              <a:t>est installe sur </a:t>
            </a:r>
            <a:r>
              <a:rPr lang="fr-FR" sz="1400"/>
              <a:t>l’entiere surface du lit de voie. Ces systemes masse ressort, sous forme de dalles support des rails et de </a:t>
            </a:r>
            <a:r>
              <a:rPr lang="fr-FR" sz="1400" smtClean="0"/>
              <a:t>plate-forme, sont </a:t>
            </a:r>
            <a:r>
              <a:rPr lang="fr-FR" sz="1400"/>
              <a:t>generalement des solutions individuelles, que nous seront heureux d’elaborer pour vous</a:t>
            </a:r>
            <a:r>
              <a:rPr lang="fr-FR" sz="1400" smtClean="0"/>
              <a:t>.</a:t>
            </a:r>
            <a:endParaRPr lang="fr-FR" sz="1400"/>
          </a:p>
        </p:txBody>
      </p:sp>
      <p:sp>
        <p:nvSpPr>
          <p:cNvPr id="10" name="Ellipse 9"/>
          <p:cNvSpPr/>
          <p:nvPr/>
        </p:nvSpPr>
        <p:spPr>
          <a:xfrm>
            <a:off x="1100973" y="1373567"/>
            <a:ext cx="164750" cy="164750"/>
          </a:xfrm>
          <a:prstGeom prst="ellipse">
            <a:avLst/>
          </a:prstGeom>
          <a:solidFill>
            <a:srgbClr val="D80B6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81" y="3088395"/>
            <a:ext cx="3708203" cy="2494800"/>
          </a:xfrm>
          <a:prstGeom prst="rect">
            <a:avLst/>
          </a:prstGeom>
        </p:spPr>
      </p:pic>
      <p:grpSp>
        <p:nvGrpSpPr>
          <p:cNvPr id="40" name="Gruppieren 39"/>
          <p:cNvGrpSpPr/>
          <p:nvPr/>
        </p:nvGrpSpPr>
        <p:grpSpPr>
          <a:xfrm>
            <a:off x="1094871" y="3537898"/>
            <a:ext cx="4318479" cy="1862048"/>
            <a:chOff x="919949" y="3678561"/>
            <a:chExt cx="4318479" cy="1862048"/>
          </a:xfrm>
        </p:grpSpPr>
        <p:sp>
          <p:nvSpPr>
            <p:cNvPr id="41" name="Textfeld 40"/>
            <p:cNvSpPr txBox="1"/>
            <p:nvPr/>
          </p:nvSpPr>
          <p:spPr>
            <a:xfrm>
              <a:off x="919949" y="3678561"/>
              <a:ext cx="431847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fr-FR" sz="1400"/>
                <a:t>film PE </a:t>
              </a:r>
              <a:r>
                <a:rPr lang="fr-FR" sz="1400" smtClean="0"/>
                <a:t>(</a:t>
              </a:r>
              <a:r>
                <a:rPr lang="fr-FR" sz="1400"/>
                <a:t>en cas de beton coule sur place</a:t>
              </a:r>
              <a:r>
                <a:rPr lang="fr-FR" sz="1400" smtClean="0"/>
                <a:t>)</a:t>
              </a:r>
              <a:br>
                <a:rPr lang="fr-FR" sz="1400" smtClean="0"/>
              </a:br>
              <a:r>
                <a:rPr lang="fr-FR" sz="1400" smtClean="0"/>
                <a:t/>
              </a:r>
              <a:br>
                <a:rPr lang="fr-FR" sz="1400" smtClean="0"/>
              </a:br>
              <a:r>
                <a:rPr lang="fr-FR" sz="1400" smtClean="0"/>
                <a:t>tapis de bordure                      KRAIBURG USM*</a:t>
              </a:r>
            </a:p>
            <a:p>
              <a:pPr>
                <a:lnSpc>
                  <a:spcPts val="2700"/>
                </a:lnSpc>
              </a:pPr>
              <a:r>
                <a:rPr lang="fr-FR" sz="1400" smtClean="0"/>
                <a:t>ruban adhesif approprie</a:t>
              </a:r>
            </a:p>
            <a:p>
              <a:pPr>
                <a:lnSpc>
                  <a:spcPts val="2700"/>
                </a:lnSpc>
              </a:pPr>
              <a:r>
                <a:rPr lang="fr-FR" sz="1400" smtClean="0"/>
                <a:t>tapis sous ballast                         KRAIBURG USM*</a:t>
              </a:r>
            </a:p>
            <a:p>
              <a:pPr>
                <a:lnSpc>
                  <a:spcPts val="2700"/>
                </a:lnSpc>
              </a:pPr>
              <a:r>
                <a:rPr lang="fr-FR" sz="1400" smtClean="0"/>
                <a:t>support</a:t>
              </a:r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243" y="4272311"/>
              <a:ext cx="812546" cy="137574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46" y="4933453"/>
              <a:ext cx="812546" cy="137574"/>
            </a:xfrm>
            <a:prstGeom prst="rect">
              <a:avLst/>
            </a:prstGeom>
          </p:spPr>
        </p:pic>
      </p:grpSp>
      <p:cxnSp>
        <p:nvCxnSpPr>
          <p:cNvPr id="44" name="Gerade Verbindung 43"/>
          <p:cNvCxnSpPr/>
          <p:nvPr/>
        </p:nvCxnSpPr>
        <p:spPr>
          <a:xfrm flipH="1">
            <a:off x="4158525" y="3708891"/>
            <a:ext cx="1673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>
            <a:off x="3021489" y="4594868"/>
            <a:ext cx="2213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H="1">
            <a:off x="4683312" y="4891737"/>
            <a:ext cx="1776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H="1">
            <a:off x="1907417" y="5240515"/>
            <a:ext cx="41878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4506698" y="4255834"/>
            <a:ext cx="550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5056888" y="3778634"/>
            <a:ext cx="503695" cy="47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5235119" y="3778634"/>
            <a:ext cx="428140" cy="816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1385493" y="5474709"/>
            <a:ext cx="561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* </a:t>
            </a:r>
            <a:r>
              <a:rPr lang="fr-FR" sz="1000" dirty="0"/>
              <a:t>Epaisseurs de fourniture standard 10/15/20/23/25 </a:t>
            </a:r>
            <a:r>
              <a:rPr lang="fr-FR" sz="1000" dirty="0" err="1"/>
              <a:t>mm.</a:t>
            </a:r>
            <a:endParaRPr lang="fr-FR" sz="1000" dirty="0"/>
          </a:p>
          <a:p>
            <a:r>
              <a:rPr lang="fr-FR" sz="1000" dirty="0" smtClean="0"/>
              <a:t>   Pose </a:t>
            </a:r>
            <a:r>
              <a:rPr lang="fr-FR" sz="1000" dirty="0"/>
              <a:t>en plusieurs couches (une, deux ou trois) selon les </a:t>
            </a:r>
            <a:r>
              <a:rPr lang="fr-FR" sz="1000" dirty="0" err="1"/>
              <a:t>requisitions</a:t>
            </a:r>
            <a:r>
              <a:rPr lang="fr-FR" sz="1000" dirty="0"/>
              <a:t>.</a:t>
            </a:r>
            <a:endParaRPr lang="de-DE" sz="1000" dirty="0"/>
          </a:p>
        </p:txBody>
      </p:sp>
    </p:spTree>
    <p:extLst>
      <p:ext uri="{BB962C8B-B14F-4D97-AF65-F5344CB8AC3E}">
        <p14:creationId xmlns="" xmlns:p14="http://schemas.microsoft.com/office/powerpoint/2010/main" val="389507569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69999" y="1471815"/>
            <a:ext cx="7365117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0"/>
              </a:lnSpc>
            </a:pPr>
            <a:r>
              <a:rPr lang="fr-FR" sz="1300"/>
              <a:t>protection des fragiles couches </a:t>
            </a:r>
            <a:r>
              <a:rPr lang="fr-FR" sz="1300" smtClean="0"/>
              <a:t>d'étanchéité, empêchant </a:t>
            </a:r>
            <a:r>
              <a:rPr lang="fr-FR" sz="1300"/>
              <a:t>un endommagement par </a:t>
            </a:r>
            <a:r>
              <a:rPr lang="fr-FR" sz="1300" smtClean="0"/>
              <a:t>les pierres </a:t>
            </a:r>
            <a:r>
              <a:rPr lang="fr-FR" sz="1300"/>
              <a:t>du </a:t>
            </a:r>
            <a:r>
              <a:rPr lang="fr-FR" sz="1300" smtClean="0"/>
              <a:t>ballast</a:t>
            </a:r>
            <a:br>
              <a:rPr lang="fr-FR" sz="1300" smtClean="0"/>
            </a:b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réduction </a:t>
            </a:r>
            <a:r>
              <a:rPr lang="fr-FR" sz="1300"/>
              <a:t>des bruits de </a:t>
            </a:r>
            <a:r>
              <a:rPr lang="fr-FR" sz="1300" smtClean="0"/>
              <a:t>structure</a:t>
            </a:r>
          </a:p>
          <a:p>
            <a:pPr>
              <a:lnSpc>
                <a:spcPts val="1360"/>
              </a:lnSpc>
            </a:pPr>
            <a:endParaRPr lang="fr-FR" sz="1300"/>
          </a:p>
          <a:p>
            <a:pPr>
              <a:lnSpc>
                <a:spcPts val="1360"/>
              </a:lnSpc>
            </a:pPr>
            <a:r>
              <a:rPr lang="fr-FR" sz="1300"/>
              <a:t>réduction des bruits aériens </a:t>
            </a:r>
            <a:r>
              <a:rPr lang="fr-FR" sz="1300" smtClean="0"/>
              <a:t>secondaires)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protection </a:t>
            </a:r>
            <a:r>
              <a:rPr lang="fr-FR" sz="1300"/>
              <a:t>des bâtiments </a:t>
            </a:r>
            <a:r>
              <a:rPr lang="fr-FR" sz="1300" smtClean="0"/>
              <a:t>limitrophes par </a:t>
            </a:r>
            <a:r>
              <a:rPr lang="fr-FR" sz="1300"/>
              <a:t>réduction des </a:t>
            </a:r>
            <a:r>
              <a:rPr lang="fr-FR" sz="1300" smtClean="0"/>
              <a:t>vibrations</a:t>
            </a:r>
          </a:p>
          <a:p>
            <a:pPr>
              <a:lnSpc>
                <a:spcPts val="1360"/>
              </a:lnSpc>
            </a:pPr>
            <a:endParaRPr lang="fr-FR" sz="1300"/>
          </a:p>
          <a:p>
            <a:pPr>
              <a:lnSpc>
                <a:spcPts val="1360"/>
              </a:lnSpc>
            </a:pPr>
            <a:r>
              <a:rPr lang="fr-FR" sz="1300" smtClean="0"/>
              <a:t>mise en oeuvre simple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économique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répondant aux nécessités écologiques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longévité extrême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perméable à l’eau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position </a:t>
            </a:r>
            <a:r>
              <a:rPr lang="fr-FR" sz="1300"/>
              <a:t>et niveau des voies </a:t>
            </a:r>
            <a:r>
              <a:rPr lang="fr-FR" sz="1300" smtClean="0"/>
              <a:t>restent longtemps stabilisés</a:t>
            </a:r>
          </a:p>
          <a:p>
            <a:pPr>
              <a:lnSpc>
                <a:spcPts val="1360"/>
              </a:lnSpc>
            </a:pPr>
            <a:endParaRPr lang="fr-FR" sz="1300" smtClean="0"/>
          </a:p>
          <a:p>
            <a:pPr>
              <a:lnSpc>
                <a:spcPts val="1360"/>
              </a:lnSpc>
            </a:pPr>
            <a:r>
              <a:rPr lang="fr-FR" sz="1300" smtClean="0"/>
              <a:t>prolonge </a:t>
            </a:r>
            <a:r>
              <a:rPr lang="fr-FR" sz="1300"/>
              <a:t>la durée de vie du </a:t>
            </a:r>
            <a:r>
              <a:rPr lang="fr-FR" sz="1300" smtClean="0"/>
              <a:t>ballast</a:t>
            </a:r>
          </a:p>
          <a:p>
            <a:pPr>
              <a:lnSpc>
                <a:spcPts val="1360"/>
              </a:lnSpc>
            </a:pPr>
            <a:endParaRPr lang="fr-FR" sz="1300"/>
          </a:p>
        </p:txBody>
      </p:sp>
      <p:sp>
        <p:nvSpPr>
          <p:cNvPr id="5" name="Ellipse 4"/>
          <p:cNvSpPr/>
          <p:nvPr/>
        </p:nvSpPr>
        <p:spPr>
          <a:xfrm>
            <a:off x="1135670" y="1562534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135670" y="1899690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35670" y="2245929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35670" y="2596355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135670" y="2954677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135670" y="3311499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135670" y="3664557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135670" y="4022934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135670" y="4386520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135670" y="4734259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135670" y="5088174"/>
            <a:ext cx="135172" cy="135172"/>
          </a:xfrm>
          <a:prstGeom prst="ellipse">
            <a:avLst/>
          </a:prstGeom>
          <a:solidFill>
            <a:srgbClr val="FA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PROPRIETES ET </a:t>
            </a:r>
            <a:r>
              <a:rPr lang="de-DE" sz="2000" b="1" dirty="0"/>
              <a:t>AVANTAGES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46055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010518" y="1212790"/>
            <a:ext cx="81648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err="1" smtClean="0">
                <a:latin typeface="+mj-lt"/>
              </a:rPr>
              <a:t>Viaduct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Sembrancher</a:t>
            </a:r>
            <a:r>
              <a:rPr lang="de-DE" dirty="0" smtClean="0">
                <a:latin typeface="+mj-lt"/>
              </a:rPr>
              <a:t> / </a:t>
            </a:r>
            <a:r>
              <a:rPr lang="de-DE" dirty="0" err="1" smtClean="0">
                <a:latin typeface="+mj-lt"/>
              </a:rPr>
              <a:t>Sembrancher</a:t>
            </a:r>
            <a:endParaRPr lang="de-DE" dirty="0">
              <a:latin typeface="+mj-lt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de-DE" sz="2000" dirty="0">
              <a:latin typeface="ChollaWideBold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20" y="2025765"/>
            <a:ext cx="2697509" cy="3489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329" y="2028087"/>
            <a:ext cx="2123647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329" y="3846493"/>
            <a:ext cx="2123647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6" y="2028087"/>
            <a:ext cx="2123647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5" y="3846493"/>
            <a:ext cx="2123647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64051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126420" y="1212790"/>
            <a:ext cx="7896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err="1" smtClean="0">
                <a:latin typeface="+mj-lt"/>
              </a:rPr>
              <a:t>Rail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system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improvement</a:t>
            </a:r>
            <a:r>
              <a:rPr lang="de-DE" dirty="0" smtClean="0">
                <a:latin typeface="+mj-lt"/>
              </a:rPr>
              <a:t>/ Zillertal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de-DE" sz="2000" dirty="0">
              <a:latin typeface="ChollaWideBold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20" y="2026592"/>
            <a:ext cx="4973555" cy="34883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6" y="2028446"/>
            <a:ext cx="2123646" cy="34861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619002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30637" y="1212790"/>
            <a:ext cx="799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smtClean="0">
                <a:latin typeface="+mj-lt"/>
              </a:rPr>
              <a:t>East Cross, suburban </a:t>
            </a:r>
            <a:r>
              <a:rPr lang="de-DE" dirty="0" err="1" smtClean="0">
                <a:latin typeface="+mj-lt"/>
              </a:rPr>
              <a:t>railway</a:t>
            </a:r>
            <a:r>
              <a:rPr lang="de-DE" dirty="0">
                <a:latin typeface="+mj-lt"/>
              </a:rPr>
              <a:t> </a:t>
            </a:r>
            <a:r>
              <a:rPr lang="de-DE" dirty="0" smtClean="0">
                <a:latin typeface="+mj-lt"/>
              </a:rPr>
              <a:t>/ Berlin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20" y="2025765"/>
            <a:ext cx="2697509" cy="3489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329" y="2028087"/>
            <a:ext cx="2123646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329" y="3846493"/>
            <a:ext cx="2123646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6" y="2028087"/>
            <a:ext cx="2123646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5" y="3846493"/>
            <a:ext cx="2123646" cy="16669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646653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4672" y="478859"/>
            <a:ext cx="631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PRODUITS ET APPLICATIONS</a:t>
            </a:r>
            <a:endParaRPr lang="de-DE" sz="2000" b="1" dirty="0">
              <a:latin typeface="+mj-lt"/>
            </a:endParaRP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0" y="1669176"/>
            <a:ext cx="2362701" cy="3340890"/>
          </a:xfrm>
          <a:prstGeom prst="rect">
            <a:avLst/>
          </a:prstGeom>
        </p:spPr>
      </p:pic>
      <p:pic>
        <p:nvPicPr>
          <p:cNvPr id="1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79" y="1669176"/>
            <a:ext cx="2362701" cy="3340890"/>
          </a:xfrm>
          <a:prstGeom prst="rect">
            <a:avLst/>
          </a:prstGeom>
        </p:spPr>
      </p:pic>
      <p:pic>
        <p:nvPicPr>
          <p:cNvPr id="17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76" y="1669176"/>
            <a:ext cx="2362701" cy="334089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01321" y="5140272"/>
            <a:ext cx="236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ISOLATION ACOUSTIQUE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634079" y="5145025"/>
            <a:ext cx="507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AMORTISSEMENT DES VIBRATIONS</a:t>
            </a:r>
            <a:br>
              <a:rPr lang="de-DE" sz="1600" b="1" dirty="0"/>
            </a:br>
            <a:endParaRPr lang="de-DE" sz="1600" b="1" dirty="0"/>
          </a:p>
        </p:txBody>
      </p:sp>
    </p:spTree>
    <p:extLst>
      <p:ext uri="{BB962C8B-B14F-4D97-AF65-F5344CB8AC3E}">
        <p14:creationId xmlns="" xmlns:p14="http://schemas.microsoft.com/office/powerpoint/2010/main" val="383157260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972452" y="1212790"/>
            <a:ext cx="805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err="1" smtClean="0">
                <a:latin typeface="+mj-lt"/>
              </a:rPr>
              <a:t>Tramway</a:t>
            </a:r>
            <a:r>
              <a:rPr lang="de-DE" dirty="0" smtClean="0">
                <a:latin typeface="+mj-lt"/>
              </a:rPr>
              <a:t> Graz / Graz</a:t>
            </a:r>
            <a:endParaRPr lang="de-DE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20" y="2026592"/>
            <a:ext cx="4973555" cy="34883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7" y="2028087"/>
            <a:ext cx="2123644" cy="16669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6" y="3846493"/>
            <a:ext cx="2123644" cy="16669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50471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35250" y="478859"/>
            <a:ext cx="4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RÉFÉRENCES</a:t>
            </a:r>
            <a:endParaRPr lang="de-DE" sz="2000" b="1" dirty="0">
              <a:latin typeface="+mj-lt"/>
            </a:endParaRPr>
          </a:p>
        </p:txBody>
      </p:sp>
      <p:pic>
        <p:nvPicPr>
          <p:cNvPr id="2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972451" y="1212790"/>
            <a:ext cx="7644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de-DE" dirty="0" err="1" smtClean="0">
                <a:latin typeface="+mj-lt"/>
              </a:rPr>
              <a:t>Railway</a:t>
            </a:r>
            <a:r>
              <a:rPr lang="de-DE" dirty="0" smtClean="0">
                <a:latin typeface="+mj-lt"/>
              </a:rPr>
              <a:t>-Highway-</a:t>
            </a:r>
            <a:r>
              <a:rPr lang="de-DE" dirty="0" err="1" smtClean="0">
                <a:latin typeface="+mj-lt"/>
              </a:rPr>
              <a:t>Crossing</a:t>
            </a:r>
            <a:r>
              <a:rPr lang="de-DE" dirty="0" smtClean="0">
                <a:latin typeface="+mj-lt"/>
              </a:rPr>
              <a:t> / </a:t>
            </a:r>
            <a:r>
              <a:rPr lang="de-DE" dirty="0" err="1" smtClean="0">
                <a:latin typeface="+mj-lt"/>
              </a:rPr>
              <a:t>Sittensen</a:t>
            </a:r>
            <a:r>
              <a:rPr lang="de-DE" dirty="0" smtClean="0">
                <a:latin typeface="+mj-lt"/>
              </a:rPr>
              <a:t>/Hamburg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20" y="2026592"/>
            <a:ext cx="4973554" cy="34883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7" y="2028087"/>
            <a:ext cx="2123644" cy="16669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6" y="3846493"/>
            <a:ext cx="2123644" cy="16669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816937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pic>
        <p:nvPicPr>
          <p:cNvPr id="22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8" y="1205840"/>
            <a:ext cx="899025" cy="11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feld 22"/>
          <p:cNvSpPr txBox="1"/>
          <p:nvPr/>
        </p:nvSpPr>
        <p:spPr>
          <a:xfrm>
            <a:off x="1792949" y="1107304"/>
            <a:ext cx="2452572" cy="129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Directeur</a:t>
            </a:r>
            <a:r>
              <a:rPr lang="de-DE" sz="1000" dirty="0"/>
              <a:t> des </a:t>
            </a:r>
            <a:r>
              <a:rPr lang="de-DE" sz="1000" dirty="0" err="1"/>
              <a:t>Ventes</a:t>
            </a:r>
            <a:r>
              <a:rPr lang="de-DE" sz="1000" dirty="0"/>
              <a:t> </a:t>
            </a:r>
            <a:r>
              <a:rPr lang="de-DE" sz="1000" dirty="0" smtClean="0"/>
              <a:t> </a:t>
            </a:r>
            <a:br>
              <a:rPr lang="de-DE" sz="1000" dirty="0" smtClean="0"/>
            </a:br>
            <a:r>
              <a:rPr lang="de-DE" sz="1000" dirty="0" smtClean="0"/>
              <a:t>Isolation </a:t>
            </a:r>
            <a:r>
              <a:rPr lang="de-DE" sz="1000" dirty="0" err="1"/>
              <a:t>Acoustique</a:t>
            </a:r>
            <a:r>
              <a:rPr lang="de-DE" sz="1000" dirty="0"/>
              <a:t> 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et </a:t>
            </a:r>
            <a:r>
              <a:rPr lang="de-DE" sz="1000" dirty="0" err="1"/>
              <a:t>Vibrations</a:t>
            </a:r>
            <a:r>
              <a:rPr lang="de-DE" sz="1000" b="1" dirty="0" smtClean="0">
                <a:solidFill>
                  <a:srgbClr val="A1F40C"/>
                </a:solidFill>
              </a:rPr>
              <a:t/>
            </a:r>
            <a:br>
              <a:rPr lang="de-DE" sz="1000" b="1" dirty="0" smtClean="0">
                <a:solidFill>
                  <a:srgbClr val="A1F40C"/>
                </a:solidFill>
              </a:rPr>
            </a:br>
            <a:r>
              <a:rPr lang="de-DE" sz="1200" b="1" dirty="0" smtClean="0">
                <a:solidFill>
                  <a:srgbClr val="FFFFFF"/>
                </a:solidFill>
              </a:rPr>
              <a:t>Harald Greilinger</a:t>
            </a:r>
            <a:endParaRPr lang="de-DE" sz="9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Fon  +49 (0) 8683 701 – 118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Fax  +49 (0) 8683 701 – 4 118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Mobil +49 (0) 173 5871 – 118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92360" y="2407434"/>
            <a:ext cx="2900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harald.greilinger@kraiburg-relastec.com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5" name="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8" y="2848784"/>
            <a:ext cx="899100" cy="11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feld 25"/>
          <p:cNvSpPr txBox="1"/>
          <p:nvPr/>
        </p:nvSpPr>
        <p:spPr>
          <a:xfrm>
            <a:off x="1792949" y="2766151"/>
            <a:ext cx="1986500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Service des </a:t>
            </a:r>
            <a:r>
              <a:rPr lang="de-DE" sz="1000" dirty="0" err="1"/>
              <a:t>Ventes</a:t>
            </a:r>
            <a:endParaRPr lang="de-DE" sz="1200" b="1" dirty="0" smtClean="0">
              <a:solidFill>
                <a:srgbClr val="FFFFFF"/>
              </a:solidFill>
            </a:endParaRPr>
          </a:p>
          <a:p>
            <a:pPr>
              <a:lnSpc>
                <a:spcPts val="14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b="1" dirty="0" smtClean="0">
                <a:solidFill>
                  <a:srgbClr val="FFFFFF"/>
                </a:solidFill>
              </a:rPr>
              <a:t>Christina Wallner</a:t>
            </a:r>
            <a:r>
              <a:rPr lang="de-DE" sz="1200" dirty="0" smtClean="0">
                <a:solidFill>
                  <a:srgbClr val="FFFFFF"/>
                </a:solidFill>
              </a:rPr>
              <a:t/>
            </a:r>
            <a:br>
              <a:rPr lang="de-DE" sz="1200" dirty="0" smtClean="0">
                <a:solidFill>
                  <a:srgbClr val="FFFFFF"/>
                </a:solidFill>
              </a:rPr>
            </a:br>
            <a:endParaRPr lang="de-DE" sz="12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Fon  +49 (0) 8683 701 – 142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Fax  +49 (0) 8683 701 – 4 142</a:t>
            </a:r>
          </a:p>
          <a:p>
            <a:endParaRPr lang="de-DE" sz="12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14442" y="4035563"/>
            <a:ext cx="2516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rgbClr val="FFFFFF"/>
                </a:solidFill>
                <a:latin typeface="+mj-lt"/>
              </a:rPr>
              <a:t>christina.wallner@kraiburg-relastec.com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8" name="Bild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80" y="2799359"/>
            <a:ext cx="899100" cy="11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feld 28"/>
          <p:cNvSpPr txBox="1"/>
          <p:nvPr/>
        </p:nvSpPr>
        <p:spPr>
          <a:xfrm>
            <a:off x="7243792" y="2766151"/>
            <a:ext cx="2026919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Technique</a:t>
            </a:r>
            <a:r>
              <a:rPr lang="de-DE" sz="1000" dirty="0"/>
              <a:t> </a:t>
            </a:r>
            <a:r>
              <a:rPr lang="de-DE" sz="1000" dirty="0" err="1"/>
              <a:t>d'application</a:t>
            </a:r>
            <a:r>
              <a:rPr lang="de-DE" sz="1000" dirty="0"/>
              <a:t> et </a:t>
            </a:r>
            <a:r>
              <a:rPr lang="de-DE" sz="1000" dirty="0" err="1" smtClean="0"/>
              <a:t>développement</a:t>
            </a:r>
            <a:r>
              <a:rPr lang="de-DE" sz="1000" dirty="0"/>
              <a:t> </a:t>
            </a:r>
            <a:r>
              <a:rPr lang="de-DE" sz="1000" dirty="0" smtClean="0"/>
              <a:t>Isolation </a:t>
            </a:r>
            <a:r>
              <a:rPr lang="de-DE" sz="1000" dirty="0" err="1"/>
              <a:t>Acoustique</a:t>
            </a:r>
            <a:r>
              <a:rPr lang="de-DE" sz="1000" dirty="0"/>
              <a:t> et </a:t>
            </a:r>
            <a:r>
              <a:rPr lang="de-DE" sz="1000" dirty="0" err="1"/>
              <a:t>Vibrations</a:t>
            </a: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b="1" dirty="0" smtClean="0">
                <a:solidFill>
                  <a:srgbClr val="FFFFFF"/>
                </a:solidFill>
              </a:rPr>
              <a:t>Frank </a:t>
            </a:r>
            <a:r>
              <a:rPr lang="de-DE" sz="1200" b="1" dirty="0" err="1" smtClean="0">
                <a:solidFill>
                  <a:srgbClr val="FFFFFF"/>
                </a:solidFill>
              </a:rPr>
              <a:t>Dylewski</a:t>
            </a:r>
            <a:endParaRPr lang="de-DE" sz="12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Mobil +49 (0) 173 5871 275</a:t>
            </a:r>
          </a:p>
          <a:p>
            <a:r>
              <a:rPr lang="de-DE" sz="1000" dirty="0" smtClean="0">
                <a:solidFill>
                  <a:srgbClr val="FFFFFF"/>
                </a:solidFill>
              </a:rPr>
              <a:t>Fon  +49 (0) 3901 8304– 75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Fax  +49 (0) 3901 4235– 57</a:t>
            </a:r>
          </a:p>
          <a:p>
            <a:endParaRPr lang="de-DE" sz="12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237019" y="4035562"/>
            <a:ext cx="2297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frank.dylewski@kraiburg-relastec.com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1" name="Bild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80" y="1213990"/>
            <a:ext cx="899100" cy="11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feld 31"/>
          <p:cNvSpPr txBox="1"/>
          <p:nvPr/>
        </p:nvSpPr>
        <p:spPr>
          <a:xfrm>
            <a:off x="7243792" y="1107304"/>
            <a:ext cx="1799360" cy="129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Responsable Commercial </a:t>
            </a:r>
            <a:r>
              <a:rPr lang="de-DE" sz="1000" dirty="0" smtClean="0"/>
              <a:t>France Division </a:t>
            </a:r>
            <a:r>
              <a:rPr lang="de-DE" sz="1000" dirty="0"/>
              <a:t>Isolation </a:t>
            </a:r>
            <a:r>
              <a:rPr lang="de-DE" sz="1000" dirty="0" err="1"/>
              <a:t>Acoustique</a:t>
            </a:r>
            <a:r>
              <a:rPr lang="de-DE" sz="1000" dirty="0"/>
              <a:t> et </a:t>
            </a:r>
            <a:r>
              <a:rPr lang="de-DE" sz="1000" dirty="0" smtClean="0"/>
              <a:t>Vibration</a:t>
            </a:r>
          </a:p>
          <a:p>
            <a:r>
              <a:rPr lang="de-DE" sz="1200" b="1" dirty="0" smtClean="0">
                <a:solidFill>
                  <a:srgbClr val="FFFFFF"/>
                </a:solidFill>
              </a:rPr>
              <a:t>Sébastien </a:t>
            </a:r>
            <a:r>
              <a:rPr lang="de-DE" sz="1200" b="1" dirty="0" err="1" smtClean="0">
                <a:solidFill>
                  <a:srgbClr val="FFFFFF"/>
                </a:solidFill>
              </a:rPr>
              <a:t>Bisteur</a:t>
            </a:r>
            <a:endParaRPr lang="de-DE" sz="12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Fon  +33 (0) 961 353 – 459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Fax  +33 (0) 383 443 </a:t>
            </a:r>
            <a:r>
              <a:rPr lang="de-DE" sz="1000" dirty="0">
                <a:solidFill>
                  <a:srgbClr val="FFFFFF"/>
                </a:solidFill>
              </a:rPr>
              <a:t>– </a:t>
            </a:r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314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Mobil +33 (0) 607893851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229068" y="2407434"/>
            <a:ext cx="2400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rgbClr val="FFFFFF"/>
                </a:solidFill>
                <a:latin typeface="+mj-lt"/>
              </a:rPr>
              <a:t>sebastien.bisteur@kraiburg-relastec.com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4" name="Bild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7" y="1215260"/>
            <a:ext cx="897195" cy="119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feld 34"/>
          <p:cNvSpPr txBox="1"/>
          <p:nvPr/>
        </p:nvSpPr>
        <p:spPr>
          <a:xfrm>
            <a:off x="4563767" y="1107304"/>
            <a:ext cx="1799360" cy="132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Ventes</a:t>
            </a:r>
            <a:r>
              <a:rPr lang="de-DE" sz="1000" dirty="0"/>
              <a:t> Europe Isolation </a:t>
            </a:r>
            <a:r>
              <a:rPr lang="de-DE" sz="1000" dirty="0" err="1"/>
              <a:t>Acoustique</a:t>
            </a:r>
            <a:r>
              <a:rPr lang="de-DE" sz="1000" dirty="0"/>
              <a:t> et </a:t>
            </a:r>
            <a:r>
              <a:rPr lang="de-DE" sz="1000" dirty="0" err="1" smtClean="0"/>
              <a:t>Vibrations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200" b="1" dirty="0" smtClean="0">
                <a:solidFill>
                  <a:srgbClr val="FFFFFF"/>
                </a:solidFill>
              </a:rPr>
              <a:t>Andrea Zahnbrecher</a:t>
            </a:r>
            <a:endParaRPr lang="de-DE" sz="12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Fon  +49 (0) 8683 701 – 297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Fax  +49 (0) 8683 701 </a:t>
            </a:r>
            <a:r>
              <a:rPr lang="de-DE" sz="1000" dirty="0" smtClean="0">
                <a:solidFill>
                  <a:srgbClr val="FFFFFF"/>
                </a:solidFill>
              </a:rPr>
              <a:t>– 4 297</a:t>
            </a:r>
            <a:endParaRPr lang="de-DE" sz="1000" dirty="0" smtClean="0">
              <a:solidFill>
                <a:srgbClr val="FFFFFF"/>
              </a:solidFill>
              <a:latin typeface="+mj-lt"/>
            </a:endParaRP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Mobil +49 (0) 173 5871 – 297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549043" y="2407434"/>
            <a:ext cx="2652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rgbClr val="FFFFFF"/>
                </a:solidFill>
                <a:latin typeface="+mj-lt"/>
              </a:rPr>
              <a:t>andrea.zahnbrecher@kraiburg-relastec.com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844672" y="447055"/>
            <a:ext cx="63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</a:rPr>
              <a:t>L‘ ÉQUIPE DAMTEC®</a:t>
            </a:r>
            <a:endParaRPr lang="de-DE" sz="2000" b="1" dirty="0">
              <a:latin typeface="+mj-lt"/>
            </a:endParaRPr>
          </a:p>
        </p:txBody>
      </p:sp>
      <p:pic>
        <p:nvPicPr>
          <p:cNvPr id="19" name="Bild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7" y="2800629"/>
            <a:ext cx="899100" cy="119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feld 19"/>
          <p:cNvSpPr txBox="1"/>
          <p:nvPr/>
        </p:nvSpPr>
        <p:spPr>
          <a:xfrm>
            <a:off x="4564719" y="2766151"/>
            <a:ext cx="2026919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Service des </a:t>
            </a:r>
            <a:r>
              <a:rPr lang="de-DE" sz="1000" dirty="0" err="1"/>
              <a:t>Ventes</a:t>
            </a:r>
            <a:r>
              <a:rPr lang="de-DE" sz="1000" b="1" dirty="0" smtClean="0">
                <a:solidFill>
                  <a:srgbClr val="FFFFFF"/>
                </a:solidFill>
              </a:rPr>
              <a:t/>
            </a:r>
            <a:br>
              <a:rPr lang="de-DE" sz="1000" b="1" dirty="0" smtClean="0">
                <a:solidFill>
                  <a:srgbClr val="FFFFFF"/>
                </a:solidFill>
              </a:rPr>
            </a:b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b="1" dirty="0" smtClean="0">
                <a:solidFill>
                  <a:srgbClr val="FFFFFF"/>
                </a:solidFill>
              </a:rPr>
              <a:t>Andrea Scholz</a:t>
            </a:r>
            <a:endParaRPr lang="de-DE" sz="12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endParaRPr lang="de-DE" sz="1000" dirty="0" smtClean="0">
              <a:solidFill>
                <a:srgbClr val="FFFFFF"/>
              </a:solidFill>
            </a:endParaRPr>
          </a:p>
          <a:p>
            <a:r>
              <a:rPr lang="de-DE" sz="1000" dirty="0">
                <a:solidFill>
                  <a:srgbClr val="FFFFFF"/>
                </a:solidFill>
              </a:rPr>
              <a:t>Fon  +49 (0) 8683 701 – </a:t>
            </a:r>
            <a:r>
              <a:rPr lang="de-DE" sz="1000" dirty="0" smtClean="0">
                <a:solidFill>
                  <a:srgbClr val="FFFFFF"/>
                </a:solidFill>
              </a:rPr>
              <a:t>124</a:t>
            </a:r>
            <a:endParaRPr lang="de-DE" sz="1000" dirty="0">
              <a:solidFill>
                <a:srgbClr val="FFFFFF"/>
              </a:solidFill>
            </a:endParaRPr>
          </a:p>
          <a:p>
            <a:r>
              <a:rPr lang="de-DE" sz="1000" dirty="0">
                <a:solidFill>
                  <a:srgbClr val="FFFFFF"/>
                </a:solidFill>
              </a:rPr>
              <a:t>Fax  +49 (0) 8683 701 – 4 </a:t>
            </a:r>
            <a:r>
              <a:rPr lang="de-DE" sz="1000" dirty="0" smtClean="0">
                <a:solidFill>
                  <a:srgbClr val="FFFFFF"/>
                </a:solidFill>
              </a:rPr>
              <a:t>124</a:t>
            </a:r>
            <a:endParaRPr lang="de-DE" sz="1000" dirty="0">
              <a:solidFill>
                <a:srgbClr val="FFFFF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57946" y="4035562"/>
            <a:ext cx="2297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andrea.scholz@kraiburg-relastec.com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862503" y="4516627"/>
            <a:ext cx="1986500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Service des </a:t>
            </a:r>
            <a:r>
              <a:rPr lang="de-DE" sz="1000" dirty="0" err="1"/>
              <a:t>Ventes</a:t>
            </a:r>
            <a:r>
              <a:rPr lang="de-DE" sz="1000" dirty="0"/>
              <a:t> </a:t>
            </a:r>
            <a:r>
              <a:rPr lang="de-DE" sz="1000" dirty="0" err="1"/>
              <a:t>pour</a:t>
            </a:r>
            <a:r>
              <a:rPr lang="de-DE" sz="1000" dirty="0"/>
              <a:t> la France</a:t>
            </a:r>
            <a:endParaRPr lang="de-DE" sz="1200" b="1" dirty="0" smtClean="0">
              <a:solidFill>
                <a:srgbClr val="FFFFFF"/>
              </a:solidFill>
            </a:endParaRPr>
          </a:p>
          <a:p>
            <a:pPr>
              <a:lnSpc>
                <a:spcPts val="14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b="1" dirty="0" smtClean="0">
                <a:solidFill>
                  <a:srgbClr val="FFFFFF"/>
                </a:solidFill>
              </a:rPr>
              <a:t>Christoph </a:t>
            </a:r>
            <a:r>
              <a:rPr lang="de-DE" sz="1200" b="1" dirty="0" err="1" smtClean="0">
                <a:solidFill>
                  <a:srgbClr val="FFFFFF"/>
                </a:solidFill>
              </a:rPr>
              <a:t>Präbst</a:t>
            </a:r>
            <a:r>
              <a:rPr lang="de-DE" sz="1200" dirty="0" smtClean="0">
                <a:solidFill>
                  <a:srgbClr val="FFFFFF"/>
                </a:solidFill>
              </a:rPr>
              <a:t/>
            </a:r>
            <a:br>
              <a:rPr lang="de-DE" sz="1200" dirty="0" smtClean="0">
                <a:solidFill>
                  <a:srgbClr val="FFFFFF"/>
                </a:solidFill>
              </a:rPr>
            </a:br>
            <a:endParaRPr lang="de-DE" sz="1200" dirty="0" smtClean="0">
              <a:solidFill>
                <a:srgbClr val="FFFFFF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Fon  +49 (0) 8683 701 – 325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+mj-lt"/>
              </a:rPr>
              <a:t>Fax  +49 (0) 8683 701 – 4 325</a:t>
            </a:r>
          </a:p>
          <a:p>
            <a:endParaRPr lang="de-DE" sz="12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829257" y="5786039"/>
            <a:ext cx="2516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rgbClr val="FFFFFF"/>
                </a:solidFill>
                <a:latin typeface="+mj-lt"/>
              </a:rPr>
              <a:t>christoph.praebst@kraiburg-relastec.com</a:t>
            </a:r>
            <a:endParaRPr lang="de-DE" sz="1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7" name="Bild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0" y="4441640"/>
            <a:ext cx="899100" cy="1196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6380483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pic>
        <p:nvPicPr>
          <p:cNvPr id="4" name="Bild 3" descr="Werkseinga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4" y="1220556"/>
            <a:ext cx="7577667" cy="43381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02395" y="4269375"/>
            <a:ext cx="2909772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FA9CC9"/>
                </a:solidFill>
              </a:rPr>
              <a:t>Siège</a:t>
            </a:r>
            <a:r>
              <a:rPr lang="de-DE" sz="1200" b="1" dirty="0" smtClean="0">
                <a:solidFill>
                  <a:srgbClr val="FA9CC9"/>
                </a:solidFill>
              </a:rPr>
              <a:t> </a:t>
            </a:r>
            <a:r>
              <a:rPr lang="de-DE" sz="1200" b="1" dirty="0" err="1">
                <a:solidFill>
                  <a:srgbClr val="FA9CC9"/>
                </a:solidFill>
              </a:rPr>
              <a:t>social</a:t>
            </a:r>
            <a:r>
              <a:rPr lang="de-DE" sz="1200" b="1" dirty="0">
                <a:solidFill>
                  <a:srgbClr val="FA9CC9"/>
                </a:solidFill>
              </a:rPr>
              <a:t> &amp; </a:t>
            </a:r>
            <a:r>
              <a:rPr lang="de-DE" sz="1200" b="1" dirty="0" err="1">
                <a:solidFill>
                  <a:srgbClr val="FA9CC9"/>
                </a:solidFill>
              </a:rPr>
              <a:t>site</a:t>
            </a:r>
            <a:r>
              <a:rPr lang="de-DE" sz="1200" b="1" dirty="0">
                <a:solidFill>
                  <a:srgbClr val="FA9CC9"/>
                </a:solidFill>
              </a:rPr>
              <a:t> de </a:t>
            </a:r>
            <a:r>
              <a:rPr lang="de-DE" sz="1200" b="1" dirty="0" err="1">
                <a:solidFill>
                  <a:srgbClr val="FA9CC9"/>
                </a:solidFill>
              </a:rPr>
              <a:t>production</a:t>
            </a:r>
            <a:r>
              <a:rPr lang="de-DE" sz="1200" b="1" dirty="0">
                <a:solidFill>
                  <a:srgbClr val="FA9CC9"/>
                </a:solidFill>
              </a:rPr>
              <a:t> Salzwedel </a:t>
            </a:r>
            <a:endParaRPr lang="de-DE" sz="1200" dirty="0" smtClean="0">
              <a:solidFill>
                <a:srgbClr val="FA9CC9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dirty="0" smtClean="0">
                <a:solidFill>
                  <a:srgbClr val="FFFFFF"/>
                </a:solidFill>
              </a:rPr>
              <a:t>Gummiwerk </a:t>
            </a:r>
            <a:r>
              <a:rPr lang="de-DE" sz="1200" dirty="0" err="1" smtClean="0">
                <a:solidFill>
                  <a:srgbClr val="FFFFFF"/>
                </a:solidFill>
              </a:rPr>
              <a:t>Kraiburg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</a:rPr>
              <a:t>Relastec</a:t>
            </a:r>
            <a:r>
              <a:rPr lang="de-DE" sz="1200" dirty="0" smtClean="0">
                <a:solidFill>
                  <a:srgbClr val="FFFFFF"/>
                </a:solidFill>
              </a:rPr>
              <a:t> GmbH</a:t>
            </a: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dirty="0" smtClean="0">
                <a:solidFill>
                  <a:srgbClr val="FFFFFF"/>
                </a:solidFill>
              </a:rPr>
              <a:t>Fuchsberger Straße 4</a:t>
            </a:r>
          </a:p>
          <a:p>
            <a:r>
              <a:rPr lang="de-DE" sz="1200" dirty="0" smtClean="0">
                <a:solidFill>
                  <a:srgbClr val="FFFFFF"/>
                </a:solidFill>
              </a:rPr>
              <a:t>D-29410 Salzwedel</a:t>
            </a:r>
          </a:p>
          <a:p>
            <a:endParaRPr lang="de-DE" sz="1200" dirty="0" smtClean="0">
              <a:solidFill>
                <a:srgbClr val="FFFFFF"/>
              </a:solidFill>
            </a:endParaRPr>
          </a:p>
          <a:p>
            <a:r>
              <a:rPr lang="de-DE" sz="1200" dirty="0" smtClean="0">
                <a:solidFill>
                  <a:srgbClr val="FFFFFF"/>
                </a:solidFill>
              </a:rPr>
              <a:t>Fon  +49 (0) 3901 8304 – 0</a:t>
            </a:r>
          </a:p>
          <a:p>
            <a:r>
              <a:rPr lang="de-DE" sz="1200" dirty="0" smtClean="0">
                <a:solidFill>
                  <a:srgbClr val="FFFFFF"/>
                </a:solidFill>
                <a:latin typeface="+mj-lt"/>
              </a:rPr>
              <a:t>Fax  +49 (0) 3901 423557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30300" y="4411187"/>
            <a:ext cx="3200749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de-DE" sz="1200" b="1" dirty="0" err="1" smtClean="0">
                <a:solidFill>
                  <a:srgbClr val="FA9CC9"/>
                </a:solidFill>
              </a:rPr>
              <a:t>Ventes</a:t>
            </a:r>
            <a:r>
              <a:rPr lang="de-DE" sz="1200" dirty="0" smtClean="0">
                <a:solidFill>
                  <a:srgbClr val="FA9CC9"/>
                </a:solidFill>
              </a:rPr>
              <a:t/>
            </a:r>
            <a:br>
              <a:rPr lang="de-DE" sz="1200" dirty="0" smtClean="0">
                <a:solidFill>
                  <a:srgbClr val="FA9CC9"/>
                </a:solidFill>
              </a:rPr>
            </a:br>
            <a:endParaRPr lang="de-DE" sz="1200" dirty="0" smtClean="0">
              <a:solidFill>
                <a:srgbClr val="FA9CC9"/>
              </a:solidFill>
            </a:endParaRPr>
          </a:p>
          <a:p>
            <a:pPr>
              <a:lnSpc>
                <a:spcPts val="740"/>
              </a:lnSpc>
            </a:pPr>
            <a:endParaRPr lang="de-DE" sz="1200" dirty="0">
              <a:solidFill>
                <a:srgbClr val="FFFFFF"/>
              </a:solidFill>
            </a:endParaRPr>
          </a:p>
          <a:p>
            <a:r>
              <a:rPr lang="de-DE" sz="1200" dirty="0" smtClean="0">
                <a:solidFill>
                  <a:srgbClr val="FFFFFF"/>
                </a:solidFill>
              </a:rPr>
              <a:t>Kehlsteinstraße 2</a:t>
            </a:r>
          </a:p>
          <a:p>
            <a:r>
              <a:rPr lang="de-DE" sz="1200" dirty="0" smtClean="0">
                <a:solidFill>
                  <a:srgbClr val="FFFFFF"/>
                </a:solidFill>
              </a:rPr>
              <a:t>D-84529 </a:t>
            </a:r>
            <a:r>
              <a:rPr lang="de-DE" sz="1200" dirty="0" err="1" smtClean="0">
                <a:solidFill>
                  <a:srgbClr val="FFFFFF"/>
                </a:solidFill>
              </a:rPr>
              <a:t>Tittmoning</a:t>
            </a:r>
            <a:endParaRPr lang="de-DE" sz="1200" dirty="0" smtClean="0">
              <a:solidFill>
                <a:srgbClr val="FFFFFF"/>
              </a:solidFill>
            </a:endParaRPr>
          </a:p>
          <a:p>
            <a:endParaRPr lang="de-DE" sz="1200" dirty="0" smtClean="0">
              <a:solidFill>
                <a:srgbClr val="FFFFFF"/>
              </a:solidFill>
            </a:endParaRPr>
          </a:p>
          <a:p>
            <a:r>
              <a:rPr lang="de-DE" sz="1200" dirty="0" smtClean="0">
                <a:solidFill>
                  <a:srgbClr val="FFFFFF"/>
                </a:solidFill>
              </a:rPr>
              <a:t>Fon  +49 (0) 8683 8304 701 – 142</a:t>
            </a:r>
          </a:p>
          <a:p>
            <a:r>
              <a:rPr lang="de-DE" sz="1200" dirty="0" smtClean="0">
                <a:solidFill>
                  <a:srgbClr val="FFFFFF"/>
                </a:solidFill>
                <a:latin typeface="+mj-lt"/>
              </a:rPr>
              <a:t>Fax  +49 (0) 8683 8304 701 – 4 142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48803" y="5691771"/>
            <a:ext cx="2909772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de-DE" sz="1600" dirty="0" err="1" smtClean="0">
                <a:solidFill>
                  <a:srgbClr val="FA9CC9"/>
                </a:solidFill>
              </a:rPr>
              <a:t>www.kraiburg-relastec.com</a:t>
            </a:r>
            <a:endParaRPr lang="de-DE" sz="1600" dirty="0" smtClean="0">
              <a:solidFill>
                <a:srgbClr val="FA9CC9"/>
              </a:solidFill>
              <a:latin typeface="+mj-lt"/>
            </a:endParaRPr>
          </a:p>
        </p:txBody>
      </p:sp>
      <p:pic>
        <p:nvPicPr>
          <p:cNvPr id="9" name="Bild 8" descr="thumbnail148c61ff7b89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4690533"/>
            <a:ext cx="1752600" cy="11049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44672" y="447055"/>
            <a:ext cx="63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Gummiwerk</a:t>
            </a:r>
            <a:r>
              <a:rPr lang="de-DE" sz="2400" b="1" dirty="0" smtClean="0">
                <a:latin typeface="+mj-lt"/>
              </a:rPr>
              <a:t> KRAIBURG RELASTEC </a:t>
            </a:r>
            <a:r>
              <a:rPr lang="de-DE" sz="2400" dirty="0" smtClean="0">
                <a:latin typeface="+mj-lt"/>
              </a:rPr>
              <a:t>GmbH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5380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4672" y="478859"/>
            <a:ext cx="631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ISOLATION ACOUSTIQUE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88" y="242830"/>
            <a:ext cx="6038700" cy="603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07545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478859"/>
            <a:ext cx="450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  <a:latin typeface="MyriadPro-Bold"/>
              </a:rPr>
              <a:t>SOUS LES REVETEMENTS DE SOL</a:t>
            </a:r>
            <a:endParaRPr lang="de-DE" sz="20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4031314" y="1857811"/>
            <a:ext cx="2416870" cy="1182868"/>
            <a:chOff x="5979382" y="1327748"/>
            <a:chExt cx="2608026" cy="1276424"/>
          </a:xfrm>
        </p:grpSpPr>
        <p:sp>
          <p:nvSpPr>
            <p:cNvPr id="3" name="Rechteck 2"/>
            <p:cNvSpPr/>
            <p:nvPr/>
          </p:nvSpPr>
          <p:spPr>
            <a:xfrm rot="240000">
              <a:off x="6147603" y="1965960"/>
              <a:ext cx="227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baseline="30000" dirty="0"/>
                <a:t>avec l`autorisation des autorités </a:t>
              </a:r>
              <a:r>
                <a:rPr lang="fr-FR" b="1" baseline="30000" dirty="0" smtClean="0"/>
                <a:t/>
              </a:r>
              <a:br>
                <a:rPr lang="fr-FR" b="1" baseline="30000" dirty="0" smtClean="0"/>
              </a:br>
              <a:r>
                <a:rPr lang="fr-FR" b="1" baseline="30000" dirty="0" smtClean="0"/>
                <a:t>de </a:t>
              </a:r>
              <a:r>
                <a:rPr lang="fr-FR" b="1" baseline="30000" dirty="0"/>
                <a:t>la construction (</a:t>
              </a:r>
              <a:r>
                <a:rPr lang="fr-FR" b="1" baseline="30000" dirty="0" err="1"/>
                <a:t>DIBt</a:t>
              </a:r>
              <a:r>
                <a:rPr lang="fr-FR" b="1" baseline="30000" dirty="0"/>
                <a:t>)</a:t>
              </a: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382" y="1327748"/>
              <a:ext cx="2608026" cy="1276424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+mj-lt"/>
              </a:rPr>
              <a:t>b</a:t>
            </a:r>
            <a:r>
              <a:rPr lang="de-DE" sz="2000" b="1" dirty="0" err="1" smtClean="0">
                <a:latin typeface="+mj-lt"/>
              </a:rPr>
              <a:t>lack</a:t>
            </a:r>
            <a:r>
              <a:rPr lang="de-DE" sz="2000" b="1" dirty="0" smtClean="0">
                <a:latin typeface="+mj-lt"/>
              </a:rPr>
              <a:t> uni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3345509"/>
            <a:ext cx="3986231" cy="24887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02" y="1412802"/>
            <a:ext cx="1646365" cy="224624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6715" y="3773445"/>
            <a:ext cx="791577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parquet (ou autre revêtement de sol</a:t>
            </a:r>
            <a:r>
              <a:rPr lang="fr-FR" sz="1400" dirty="0" smtClean="0"/>
              <a:t>)</a:t>
            </a:r>
          </a:p>
          <a:p>
            <a:pPr algn="r">
              <a:lnSpc>
                <a:spcPct val="150000"/>
              </a:lnSpc>
            </a:pPr>
            <a:r>
              <a:rPr lang="fr-FR" sz="1400" dirty="0"/>
              <a:t>colle (au choix pose flottante</a:t>
            </a:r>
            <a:r>
              <a:rPr lang="fr-FR" sz="1400" dirty="0" smtClean="0"/>
              <a:t>)</a:t>
            </a:r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DAMTEC® </a:t>
            </a:r>
            <a:r>
              <a:rPr lang="de-DE" sz="1400" dirty="0" err="1" smtClean="0"/>
              <a:t>black</a:t>
            </a:r>
            <a:r>
              <a:rPr lang="de-DE" sz="1400" dirty="0" smtClean="0"/>
              <a:t> uni</a:t>
            </a:r>
          </a:p>
          <a:p>
            <a:pPr algn="r">
              <a:lnSpc>
                <a:spcPct val="150000"/>
              </a:lnSpc>
            </a:pPr>
            <a:r>
              <a:rPr lang="fr-FR" sz="1400" dirty="0"/>
              <a:t>colle (au choix pose flottante)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err="1" smtClean="0"/>
              <a:t>dalle</a:t>
            </a:r>
            <a:endParaRPr lang="de-DE" sz="14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2902236" y="4223464"/>
            <a:ext cx="2623921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14196" y="4566693"/>
            <a:ext cx="1900357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858239"/>
            <a:ext cx="2528514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72000" y="5165687"/>
            <a:ext cx="1542553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496988"/>
            <a:ext cx="3069203" cy="0"/>
          </a:xfrm>
          <a:prstGeom prst="line">
            <a:avLst/>
          </a:prstGeom>
          <a:ln w="952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3170573" cy="152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black </a:t>
            </a:r>
            <a:r>
              <a:rPr lang="en-US" sz="1200" b="1" dirty="0" err="1"/>
              <a:t>uni</a:t>
            </a:r>
            <a:r>
              <a:rPr lang="en-US" sz="1200" b="1" dirty="0"/>
              <a:t> </a:t>
            </a:r>
            <a:r>
              <a:rPr lang="en-US" sz="1200" dirty="0"/>
              <a:t>is an underlay for the impact sound insulation and decoupling. </a:t>
            </a:r>
            <a:r>
              <a:rPr lang="en-US" sz="1200" dirty="0" smtClean="0"/>
              <a:t>It can </a:t>
            </a:r>
            <a:r>
              <a:rPr lang="en-US" sz="1200" dirty="0"/>
              <a:t>be laid under laminate, parquet, carpet as well as linoleum and PVC and provides </a:t>
            </a:r>
            <a:r>
              <a:rPr lang="en-US" sz="1200" dirty="0" smtClean="0"/>
              <a:t>for </a:t>
            </a:r>
            <a:r>
              <a:rPr lang="de-DE" sz="1200" dirty="0" err="1" smtClean="0"/>
              <a:t>more</a:t>
            </a:r>
            <a:r>
              <a:rPr lang="de-DE" sz="1200" dirty="0" smtClean="0"/>
              <a:t> </a:t>
            </a:r>
            <a:r>
              <a:rPr lang="de-DE" sz="1200" dirty="0" err="1" smtClean="0"/>
              <a:t>peace</a:t>
            </a:r>
            <a:r>
              <a:rPr lang="de-DE" sz="1200" dirty="0" smtClean="0"/>
              <a:t>. </a:t>
            </a:r>
            <a:r>
              <a:rPr lang="en-US" sz="1200" b="1" dirty="0" smtClean="0"/>
              <a:t>DAMTEC</a:t>
            </a:r>
            <a:r>
              <a:rPr lang="en-US" sz="1200" b="1" dirty="0"/>
              <a:t>® </a:t>
            </a:r>
            <a:r>
              <a:rPr lang="en-US" sz="1200" b="1" dirty="0" smtClean="0"/>
              <a:t>black </a:t>
            </a:r>
            <a:r>
              <a:rPr lang="en-US" sz="1200" b="1" dirty="0" err="1"/>
              <a:t>uni</a:t>
            </a:r>
            <a:r>
              <a:rPr lang="en-US" sz="1200" b="1" dirty="0"/>
              <a:t> </a:t>
            </a:r>
            <a:r>
              <a:rPr lang="en-US" sz="1200" dirty="0"/>
              <a:t>creates a pleasant living and working climate and is a </a:t>
            </a:r>
            <a:r>
              <a:rPr lang="en-US" sz="1200" dirty="0" smtClean="0"/>
              <a:t>universal </a:t>
            </a:r>
            <a:r>
              <a:rPr lang="de-DE" sz="1200" dirty="0" err="1" smtClean="0"/>
              <a:t>product</a:t>
            </a:r>
            <a:r>
              <a:rPr lang="de-DE" sz="1200" dirty="0" smtClean="0"/>
              <a:t> </a:t>
            </a:r>
            <a:r>
              <a:rPr lang="de-DE" sz="1200" dirty="0" err="1"/>
              <a:t>for</a:t>
            </a:r>
            <a:r>
              <a:rPr lang="de-DE" sz="1200" dirty="0"/>
              <a:t> high </a:t>
            </a:r>
            <a:r>
              <a:rPr lang="de-DE" sz="1200" dirty="0" err="1"/>
              <a:t>requirements</a:t>
            </a:r>
            <a:r>
              <a:rPr lang="de-DE" sz="1200" dirty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="" xmlns:p14="http://schemas.microsoft.com/office/powerpoint/2010/main" val="8834340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478859"/>
            <a:ext cx="450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  <a:latin typeface="MyriadPro-Bold"/>
              </a:rPr>
              <a:t>SOUS LES REVETEMENTS DE SOL</a:t>
            </a:r>
            <a:endParaRPr lang="de-DE" sz="20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+mj-lt"/>
              </a:rPr>
              <a:t>c</a:t>
            </a:r>
            <a:r>
              <a:rPr lang="de-DE" sz="2000" b="1" dirty="0" err="1" smtClean="0">
                <a:latin typeface="+mj-lt"/>
              </a:rPr>
              <a:t>olor</a:t>
            </a:r>
            <a:r>
              <a:rPr lang="de-DE" sz="2000" b="1" dirty="0" smtClean="0">
                <a:latin typeface="+mj-lt"/>
              </a:rPr>
              <a:t> G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2" y="3289852"/>
            <a:ext cx="3963836" cy="248875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6715" y="3717788"/>
            <a:ext cx="791577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/>
              <a:t>PVC / </a:t>
            </a:r>
            <a:r>
              <a:rPr lang="de-DE" sz="1400" dirty="0" err="1" smtClean="0"/>
              <a:t>linoléum</a:t>
            </a:r>
            <a:endParaRPr lang="fr-FR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colle</a:t>
            </a:r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DAMTEC® </a:t>
            </a:r>
            <a:r>
              <a:rPr lang="de-DE" sz="1400" dirty="0" err="1" smtClean="0"/>
              <a:t>color</a:t>
            </a:r>
            <a:r>
              <a:rPr lang="de-DE" sz="1400" dirty="0" smtClean="0"/>
              <a:t> G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colle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err="1"/>
              <a:t>plancher</a:t>
            </a:r>
            <a:endParaRPr lang="de-DE" sz="14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2902236" y="4167807"/>
            <a:ext cx="4269841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14196" y="4511036"/>
            <a:ext cx="3681449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802582"/>
            <a:ext cx="2528514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72000" y="5110030"/>
            <a:ext cx="3323645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441331"/>
            <a:ext cx="3069203" cy="0"/>
          </a:xfrm>
          <a:prstGeom prst="line">
            <a:avLst/>
          </a:prstGeom>
          <a:ln w="952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7790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</a:t>
            </a:r>
            <a:r>
              <a:rPr lang="fr-FR" sz="1200" b="1" dirty="0" err="1" smtClean="0"/>
              <a:t>color</a:t>
            </a:r>
            <a:r>
              <a:rPr lang="fr-FR" sz="1200" b="1" dirty="0" smtClean="0"/>
              <a:t> </a:t>
            </a:r>
            <a:r>
              <a:rPr lang="fr-FR" sz="1200" b="1" dirty="0"/>
              <a:t>G</a:t>
            </a:r>
            <a:r>
              <a:rPr lang="fr-FR" sz="1200" dirty="0"/>
              <a:t> c'est une sous-couche meulée d'un côté, qui est parfaite </a:t>
            </a:r>
            <a:r>
              <a:rPr lang="fr-FR" sz="1200" dirty="0" smtClean="0"/>
              <a:t>pour linoléum </a:t>
            </a:r>
            <a:r>
              <a:rPr lang="fr-FR" sz="1200" dirty="0"/>
              <a:t>et sols en PVC en fonction des matériels choisis. Parce que </a:t>
            </a:r>
            <a:r>
              <a:rPr lang="en-US" sz="1200" b="1" dirty="0"/>
              <a:t>DAMTEC® </a:t>
            </a:r>
            <a:r>
              <a:rPr lang="fr-FR" sz="1200" b="1" dirty="0" err="1"/>
              <a:t>color</a:t>
            </a:r>
            <a:r>
              <a:rPr lang="fr-FR" sz="1200" b="1" dirty="0"/>
              <a:t> G</a:t>
            </a:r>
            <a:r>
              <a:rPr lang="fr-FR" sz="1200" dirty="0" smtClean="0"/>
              <a:t> </a:t>
            </a:r>
            <a:r>
              <a:rPr lang="fr-FR" sz="1200" dirty="0"/>
              <a:t>ne contient pas des plastifiants qui peuvent migrer dans le revêtement de sol et comme </a:t>
            </a:r>
            <a:r>
              <a:rPr lang="fr-FR" sz="1200" dirty="0" smtClean="0"/>
              <a:t>la surface </a:t>
            </a:r>
            <a:r>
              <a:rPr lang="fr-FR" sz="1200" dirty="0"/>
              <a:t>supérieure est meulée, il n’est pas nécessaire d’appliquer une couche </a:t>
            </a:r>
            <a:r>
              <a:rPr lang="fr-FR" sz="1200" dirty="0" smtClean="0"/>
              <a:t>intermédiaire ou </a:t>
            </a:r>
            <a:r>
              <a:rPr lang="fr-FR" sz="1200" dirty="0"/>
              <a:t>du ragréage entre la sous-couche isolante et le revêtement de </a:t>
            </a:r>
            <a:r>
              <a:rPr lang="fr-FR" sz="1200" dirty="0" smtClean="0"/>
              <a:t>sol. Avec </a:t>
            </a:r>
            <a:r>
              <a:rPr lang="fr-FR" sz="1200" dirty="0"/>
              <a:t>son composé des matériels naturels - caoutchouc et liège - </a:t>
            </a:r>
            <a:r>
              <a:rPr lang="en-US" sz="1200" b="1" dirty="0"/>
              <a:t>DAMTEC® </a:t>
            </a:r>
            <a:r>
              <a:rPr lang="fr-FR" sz="1200" b="1" dirty="0" err="1"/>
              <a:t>color</a:t>
            </a:r>
            <a:r>
              <a:rPr lang="fr-FR" sz="1200" b="1" dirty="0"/>
              <a:t> G</a:t>
            </a:r>
            <a:r>
              <a:rPr lang="fr-FR" sz="1200" dirty="0" smtClean="0"/>
              <a:t> est </a:t>
            </a:r>
            <a:r>
              <a:rPr lang="fr-FR" sz="1200" dirty="0"/>
              <a:t>l’idéale sous-couche isolante destinée à l'amélioration de l'isolation au bruit de </a:t>
            </a:r>
            <a:r>
              <a:rPr lang="fr-FR" sz="1200" dirty="0" smtClean="0"/>
              <a:t>choc dans </a:t>
            </a:r>
            <a:r>
              <a:rPr lang="fr-FR" sz="1200" dirty="0"/>
              <a:t>le domaine résidentiel ou </a:t>
            </a:r>
            <a:r>
              <a:rPr lang="fr-FR" sz="1200" dirty="0" smtClean="0"/>
              <a:t>professionnel. </a:t>
            </a:r>
            <a:r>
              <a:rPr lang="en-US" sz="1200" b="1" dirty="0"/>
              <a:t>DAMTEC® </a:t>
            </a:r>
            <a:r>
              <a:rPr lang="fr-FR" sz="1200" b="1" dirty="0" err="1"/>
              <a:t>color</a:t>
            </a:r>
            <a:r>
              <a:rPr lang="fr-FR" sz="1200" b="1" dirty="0"/>
              <a:t> </a:t>
            </a:r>
            <a:r>
              <a:rPr lang="fr-FR" sz="1200" dirty="0" smtClean="0"/>
              <a:t>non </a:t>
            </a:r>
            <a:r>
              <a:rPr lang="fr-FR" sz="1200" dirty="0"/>
              <a:t>meulée est utilisable aussi sous parquet collé ou flottant, </a:t>
            </a:r>
            <a:r>
              <a:rPr lang="fr-FR" sz="1200" dirty="0" smtClean="0"/>
              <a:t>sous sol </a:t>
            </a:r>
            <a:r>
              <a:rPr lang="fr-FR" sz="1200" dirty="0"/>
              <a:t>stratifié et sous moquette.</a:t>
            </a:r>
          </a:p>
        </p:txBody>
      </p:sp>
    </p:spTree>
    <p:extLst>
      <p:ext uri="{BB962C8B-B14F-4D97-AF65-F5344CB8AC3E}">
        <p14:creationId xmlns="" xmlns:p14="http://schemas.microsoft.com/office/powerpoint/2010/main" val="277808157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478859"/>
            <a:ext cx="450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  <a:latin typeface="MyriadPro-Bold"/>
              </a:rPr>
              <a:t>SOUS LES REVETEMENTS DE SOL</a:t>
            </a:r>
            <a:endParaRPr lang="de-DE" sz="20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</a:rPr>
              <a:t>ceramic</a:t>
            </a:r>
            <a:r>
              <a:rPr lang="de-DE" sz="2000" b="1" dirty="0" smtClean="0">
                <a:latin typeface="+mj-lt"/>
              </a:rPr>
              <a:t> (plus)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2" y="3289852"/>
            <a:ext cx="3963836" cy="248875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6715" y="3717788"/>
            <a:ext cx="791577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err="1"/>
              <a:t>carrelage</a:t>
            </a:r>
            <a:r>
              <a:rPr lang="de-DE" sz="1400" dirty="0"/>
              <a:t> 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colle</a:t>
            </a:r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DAMTEC® </a:t>
            </a:r>
            <a:r>
              <a:rPr lang="de-DE" sz="1400" dirty="0" err="1" smtClean="0"/>
              <a:t>ceramic</a:t>
            </a:r>
            <a:r>
              <a:rPr lang="de-DE" sz="1400" dirty="0" smtClean="0"/>
              <a:t> (plus</a:t>
            </a:r>
            <a:r>
              <a:rPr lang="de-DE" sz="1400" dirty="0"/>
              <a:t> – </a:t>
            </a:r>
            <a:r>
              <a:rPr lang="de-DE" sz="1400" dirty="0" err="1"/>
              <a:t>avec</a:t>
            </a:r>
            <a:r>
              <a:rPr lang="de-DE" sz="1400" dirty="0"/>
              <a:t> </a:t>
            </a:r>
            <a:r>
              <a:rPr lang="de-DE" sz="1400" dirty="0" err="1"/>
              <a:t>géotextile</a:t>
            </a:r>
            <a:r>
              <a:rPr lang="de-DE" sz="1400" dirty="0" smtClean="0"/>
              <a:t>)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colle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err="1" smtClean="0"/>
              <a:t>dalle</a:t>
            </a:r>
            <a:endParaRPr lang="de-DE" sz="14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2902236" y="4167807"/>
            <a:ext cx="4627649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14196" y="4511036"/>
            <a:ext cx="3681449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802582"/>
            <a:ext cx="890550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72000" y="5110030"/>
            <a:ext cx="3323645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441331"/>
            <a:ext cx="3069203" cy="0"/>
          </a:xfrm>
          <a:prstGeom prst="line">
            <a:avLst/>
          </a:prstGeom>
          <a:ln w="952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7790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</a:t>
            </a:r>
            <a:r>
              <a:rPr lang="fr-FR" sz="1200" b="1" dirty="0" err="1" smtClean="0"/>
              <a:t>ceramic</a:t>
            </a:r>
            <a:r>
              <a:rPr lang="fr-FR" sz="1200" b="1" dirty="0" smtClean="0"/>
              <a:t> plus</a:t>
            </a:r>
            <a:r>
              <a:rPr lang="fr-FR" sz="1200" dirty="0" smtClean="0"/>
              <a:t> est </a:t>
            </a:r>
            <a:r>
              <a:rPr lang="fr-FR" sz="1200" dirty="0"/>
              <a:t>une sous-couche d'isolation acoustique et </a:t>
            </a:r>
            <a:r>
              <a:rPr lang="fr-FR" sz="1200" dirty="0" smtClean="0"/>
              <a:t>de désolidarisation </a:t>
            </a:r>
            <a:r>
              <a:rPr lang="fr-FR" sz="1200" dirty="0"/>
              <a:t>avec structure bicouche pour l'application sous carrelage en grès </a:t>
            </a:r>
            <a:r>
              <a:rPr lang="fr-FR" sz="1200" dirty="0" smtClean="0"/>
              <a:t>ou céramique</a:t>
            </a:r>
            <a:r>
              <a:rPr lang="fr-FR" sz="1200" dirty="0"/>
              <a:t>. La composition en granulés de pur caoutchouc avec une couche inférieure </a:t>
            </a:r>
            <a:r>
              <a:rPr lang="fr-FR" sz="1200" dirty="0" smtClean="0"/>
              <a:t>en géotextile </a:t>
            </a:r>
            <a:r>
              <a:rPr lang="fr-FR" sz="1200" dirty="0"/>
              <a:t>assure une optimale dilatation </a:t>
            </a:r>
            <a:r>
              <a:rPr lang="fr-FR" sz="1200" dirty="0" smtClean="0"/>
              <a:t>diagonale. </a:t>
            </a:r>
            <a:r>
              <a:rPr lang="en-US" sz="1200" b="1" dirty="0"/>
              <a:t>DAMTEC® </a:t>
            </a:r>
            <a:r>
              <a:rPr lang="fr-FR" sz="1200" b="1" dirty="0" err="1"/>
              <a:t>ceramic</a:t>
            </a:r>
            <a:r>
              <a:rPr lang="fr-FR" sz="1200" b="1" dirty="0"/>
              <a:t> </a:t>
            </a:r>
            <a:r>
              <a:rPr lang="fr-FR" sz="1200" dirty="0" smtClean="0"/>
              <a:t>est </a:t>
            </a:r>
            <a:r>
              <a:rPr lang="fr-FR" sz="1200" dirty="0"/>
              <a:t>une sous-couche </a:t>
            </a:r>
            <a:r>
              <a:rPr lang="fr-FR" sz="1200" dirty="0" smtClean="0"/>
              <a:t>de désolidarisation </a:t>
            </a:r>
            <a:r>
              <a:rPr lang="fr-FR" sz="1200" dirty="0"/>
              <a:t>en granulés </a:t>
            </a:r>
            <a:r>
              <a:rPr lang="fr-FR" sz="1200" dirty="0" smtClean="0"/>
              <a:t>de caoutchouc </a:t>
            </a:r>
            <a:r>
              <a:rPr lang="fr-FR" sz="1200" dirty="0"/>
              <a:t>exclusivement. Elle désolidarise de manière fiable la dalle béton du </a:t>
            </a:r>
            <a:r>
              <a:rPr lang="fr-FR" sz="1200" dirty="0" smtClean="0"/>
              <a:t>carrelage, empêchant </a:t>
            </a:r>
            <a:r>
              <a:rPr lang="fr-FR" sz="1200" dirty="0"/>
              <a:t>ainsi la formation de </a:t>
            </a:r>
            <a:r>
              <a:rPr lang="fr-FR" sz="1200" dirty="0" smtClean="0"/>
              <a:t>fissures. </a:t>
            </a:r>
            <a:r>
              <a:rPr lang="en-US" sz="1200" b="1" dirty="0"/>
              <a:t>DAMTEC® </a:t>
            </a:r>
            <a:r>
              <a:rPr lang="fr-FR" sz="1200" b="1" dirty="0" err="1"/>
              <a:t>ceramic</a:t>
            </a:r>
            <a:r>
              <a:rPr lang="fr-FR" sz="1200" b="1" dirty="0"/>
              <a:t> </a:t>
            </a:r>
            <a:r>
              <a:rPr lang="fr-FR" sz="1200" dirty="0" smtClean="0"/>
              <a:t> </a:t>
            </a:r>
            <a:r>
              <a:rPr lang="fr-FR" sz="1200" dirty="0"/>
              <a:t>et </a:t>
            </a:r>
            <a:r>
              <a:rPr lang="en-US" sz="1200" b="1" dirty="0"/>
              <a:t>DAMTEC® </a:t>
            </a:r>
            <a:r>
              <a:rPr lang="fr-FR" sz="1200" b="1" dirty="0" err="1"/>
              <a:t>ceramic</a:t>
            </a:r>
            <a:r>
              <a:rPr lang="fr-FR" sz="1200" b="1" dirty="0"/>
              <a:t> plus</a:t>
            </a:r>
            <a:r>
              <a:rPr lang="fr-FR" sz="1200" dirty="0"/>
              <a:t> </a:t>
            </a:r>
            <a:r>
              <a:rPr lang="fr-FR" sz="1200" dirty="0" smtClean="0"/>
              <a:t>présentent </a:t>
            </a:r>
            <a:r>
              <a:rPr lang="fr-FR" sz="1200" dirty="0"/>
              <a:t>une </a:t>
            </a:r>
            <a:r>
              <a:rPr lang="fr-FR" sz="1200" dirty="0" smtClean="0"/>
              <a:t>robustesse exceptionnelle </a:t>
            </a:r>
            <a:r>
              <a:rPr lang="fr-FR" sz="1200" dirty="0"/>
              <a:t>et sont particulièrement appropriées pour l'application sous carrelage </a:t>
            </a:r>
            <a:r>
              <a:rPr lang="fr-FR" sz="1200" dirty="0" smtClean="0"/>
              <a:t>en grès </a:t>
            </a:r>
            <a:r>
              <a:rPr lang="fr-FR" sz="1200" dirty="0"/>
              <a:t>ou céramique dans les pièces humides.</a:t>
            </a:r>
          </a:p>
        </p:txBody>
      </p:sp>
    </p:spTree>
    <p:extLst>
      <p:ext uri="{BB962C8B-B14F-4D97-AF65-F5344CB8AC3E}">
        <p14:creationId xmlns="" xmlns:p14="http://schemas.microsoft.com/office/powerpoint/2010/main" val="94157291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478859"/>
            <a:ext cx="450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  <a:latin typeface="MyriadPro-Bold"/>
              </a:rPr>
              <a:t>SOUS LES REVETEMENTS DE SOL</a:t>
            </a:r>
            <a:endParaRPr lang="de-DE" sz="20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+mj-lt"/>
              </a:rPr>
              <a:t>r</a:t>
            </a:r>
            <a:r>
              <a:rPr lang="de-DE" sz="2000" b="1" dirty="0" err="1" smtClean="0">
                <a:latin typeface="+mj-lt"/>
              </a:rPr>
              <a:t>esistant</a:t>
            </a:r>
            <a:r>
              <a:rPr lang="de-DE" sz="2000" b="1" dirty="0" smtClean="0">
                <a:latin typeface="+mj-lt"/>
              </a:rPr>
              <a:t> </a:t>
            </a:r>
            <a:r>
              <a:rPr lang="de-DE" sz="2000" b="1" dirty="0" err="1" smtClean="0">
                <a:latin typeface="+mj-lt"/>
              </a:rPr>
              <a:t>cork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" y="3289852"/>
            <a:ext cx="3952731" cy="248875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6715" y="3717788"/>
            <a:ext cx="791577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moquette (ou autre revêtement de sol)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colle (au choix pose flottante)</a:t>
            </a:r>
            <a:endParaRPr lang="fr-FR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DAMTEC® </a:t>
            </a:r>
            <a:r>
              <a:rPr lang="de-DE" sz="1400" dirty="0" err="1" smtClean="0"/>
              <a:t>resistant</a:t>
            </a:r>
            <a:r>
              <a:rPr lang="de-DE" sz="1400" dirty="0" smtClean="0"/>
              <a:t> </a:t>
            </a:r>
            <a:r>
              <a:rPr lang="de-DE" sz="1400" dirty="0" err="1" smtClean="0"/>
              <a:t>cork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colle (au choix pose flottante)</a:t>
            </a:r>
          </a:p>
          <a:p>
            <a:pPr algn="r">
              <a:lnSpc>
                <a:spcPct val="150000"/>
              </a:lnSpc>
            </a:pPr>
            <a:r>
              <a:rPr lang="de-DE" sz="1400" dirty="0" err="1" smtClean="0"/>
              <a:t>dalle</a:t>
            </a:r>
            <a:endParaRPr lang="de-DE" sz="14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2902236" y="4167807"/>
            <a:ext cx="2472846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14196" y="4511036"/>
            <a:ext cx="1892405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802582"/>
            <a:ext cx="890550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72000" y="5110030"/>
            <a:ext cx="1534601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441331"/>
            <a:ext cx="3069203" cy="0"/>
          </a:xfrm>
          <a:prstGeom prst="line">
            <a:avLst/>
          </a:prstGeom>
          <a:ln w="952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77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</a:t>
            </a:r>
            <a:r>
              <a:rPr lang="fr-FR" sz="1200" b="1" dirty="0" err="1" smtClean="0"/>
              <a:t>resistant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cork</a:t>
            </a:r>
            <a:r>
              <a:rPr lang="fr-FR" sz="1200" b="1" dirty="0" smtClean="0"/>
              <a:t> </a:t>
            </a:r>
            <a:r>
              <a:rPr lang="fr-FR" sz="1200" dirty="0" smtClean="0"/>
              <a:t>est une sous-couche isolante destinée à l'amélioration de l'isolation au bruit de choc - pour le domaine résidentiel ou professionnel. En fonction des matériels choisis </a:t>
            </a:r>
            <a:r>
              <a:rPr lang="en-US" sz="1200" b="1" dirty="0" smtClean="0"/>
              <a:t>DAMTEC® </a:t>
            </a:r>
            <a:r>
              <a:rPr lang="fr-FR" sz="1200" b="1" dirty="0" err="1" smtClean="0"/>
              <a:t>resistant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cork</a:t>
            </a:r>
            <a:r>
              <a:rPr lang="fr-FR" sz="1200" b="1" dirty="0" smtClean="0"/>
              <a:t> </a:t>
            </a:r>
            <a:r>
              <a:rPr lang="fr-FR" sz="1200" dirty="0" smtClean="0"/>
              <a:t>est difficilement inflammable. Elle peut être posée sous parquet collé ou flottant, sous moquette et sous sol stratifié, convient à l’application des LVT en pose collée, et en pose flottante pour LLT soit avec une colle de maintien ou système </a:t>
            </a:r>
            <a:r>
              <a:rPr lang="fr-FR" sz="1200" dirty="0" err="1" smtClean="0"/>
              <a:t>clipsable</a:t>
            </a:r>
            <a:r>
              <a:rPr lang="fr-FR" sz="1200" dirty="0" smtClean="0"/>
              <a:t>. </a:t>
            </a:r>
            <a:r>
              <a:rPr lang="en-US" sz="1200" b="1" dirty="0" smtClean="0"/>
              <a:t>DAMTEC® </a:t>
            </a:r>
            <a:r>
              <a:rPr lang="fr-FR" sz="1200" b="1" dirty="0" err="1" smtClean="0"/>
              <a:t>resistant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cork</a:t>
            </a:r>
            <a:r>
              <a:rPr lang="fr-FR" sz="1200" b="1" dirty="0" smtClean="0"/>
              <a:t> G </a:t>
            </a:r>
            <a:r>
              <a:rPr lang="fr-FR" sz="1200" dirty="0" smtClean="0"/>
              <a:t>est meulée d'un côté et peut être posée sous linoléum et </a:t>
            </a:r>
            <a:r>
              <a:rPr lang="de-DE" sz="1200" dirty="0" err="1" smtClean="0"/>
              <a:t>sol</a:t>
            </a:r>
            <a:r>
              <a:rPr lang="de-DE" sz="1200" dirty="0" smtClean="0"/>
              <a:t> PVC.</a:t>
            </a:r>
            <a:endParaRPr lang="fr-FR" sz="1200" dirty="0"/>
          </a:p>
        </p:txBody>
      </p:sp>
    </p:spTree>
    <p:extLst>
      <p:ext uri="{BB962C8B-B14F-4D97-AF65-F5344CB8AC3E}">
        <p14:creationId xmlns="" xmlns:p14="http://schemas.microsoft.com/office/powerpoint/2010/main" val="241682255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44673" y="524785"/>
            <a:ext cx="6152475" cy="326004"/>
          </a:xfrm>
          <a:prstGeom prst="rect">
            <a:avLst/>
          </a:prstGeom>
          <a:gradFill>
            <a:gsLst>
              <a:gs pos="0">
                <a:srgbClr val="A5436F"/>
              </a:gs>
              <a:gs pos="50000">
                <a:srgbClr val="A5436F"/>
              </a:gs>
              <a:gs pos="100000">
                <a:srgbClr val="D80B6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0B6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84177" y="558369"/>
            <a:ext cx="450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SOUS CHAPE / SUR PLANCHER DE POUTRES EN BOIS</a:t>
            </a:r>
            <a:endParaRPr lang="de-DE" sz="14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9" y="522426"/>
            <a:ext cx="1625092" cy="2751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" y="1412802"/>
            <a:ext cx="1625092" cy="2751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1652" y="1382125"/>
            <a:ext cx="18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</a:rPr>
              <a:t>estra</a:t>
            </a:r>
            <a:endParaRPr lang="de-DE" sz="2000" b="1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" y="3303795"/>
            <a:ext cx="3952731" cy="246087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6715" y="3232777"/>
            <a:ext cx="791577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revêtement de sol (carrelage ou autre</a:t>
            </a:r>
            <a:r>
              <a:rPr lang="fr-FR" sz="1400" dirty="0" smtClean="0"/>
              <a:t>)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colle</a:t>
            </a:r>
          </a:p>
          <a:p>
            <a:pPr algn="r">
              <a:lnSpc>
                <a:spcPct val="150000"/>
              </a:lnSpc>
            </a:pPr>
            <a:r>
              <a:rPr lang="de-DE" sz="1400" dirty="0" err="1" smtClean="0"/>
              <a:t>chape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 smtClean="0"/>
              <a:t>Film PE</a:t>
            </a:r>
            <a:endParaRPr lang="fr-FR" sz="1400" dirty="0"/>
          </a:p>
          <a:p>
            <a:pPr algn="r">
              <a:lnSpc>
                <a:spcPct val="150000"/>
              </a:lnSpc>
            </a:pPr>
            <a:r>
              <a:rPr lang="de-DE" sz="1400" dirty="0"/>
              <a:t>DAMTEC® </a:t>
            </a:r>
            <a:r>
              <a:rPr lang="de-DE" sz="1400" dirty="0" err="1" smtClean="0"/>
              <a:t>estra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fr-FR" sz="1400" dirty="0"/>
              <a:t>le cas échéant chape d‘égalisation</a:t>
            </a:r>
            <a:endParaRPr lang="de-DE" sz="1400" dirty="0" smtClean="0"/>
          </a:p>
          <a:p>
            <a:pPr algn="r">
              <a:lnSpc>
                <a:spcPct val="150000"/>
              </a:lnSpc>
            </a:pPr>
            <a:r>
              <a:rPr lang="de-DE" sz="1400" dirty="0" smtClean="0"/>
              <a:t>Dalle </a:t>
            </a:r>
            <a:r>
              <a:rPr lang="de-DE" sz="1400" dirty="0" err="1" smtClean="0"/>
              <a:t>béton</a:t>
            </a:r>
            <a:endParaRPr lang="de-DE" sz="1400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214196" y="4701867"/>
            <a:ext cx="3490618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325510" y="4953656"/>
            <a:ext cx="2767218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72000" y="5616260"/>
            <a:ext cx="2520728" cy="0"/>
          </a:xfrm>
          <a:prstGeom prst="line">
            <a:avLst/>
          </a:prstGeom>
          <a:ln w="952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76477" y="1837256"/>
            <a:ext cx="779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DAMTEC® </a:t>
            </a:r>
            <a:r>
              <a:rPr lang="fr-FR" sz="1200" b="1" dirty="0" err="1" smtClean="0"/>
              <a:t>estra</a:t>
            </a:r>
            <a:r>
              <a:rPr lang="fr-FR" sz="1200" b="1" dirty="0" smtClean="0"/>
              <a:t> </a:t>
            </a:r>
            <a:r>
              <a:rPr lang="fr-FR" sz="1200" dirty="0" smtClean="0"/>
              <a:t>est </a:t>
            </a:r>
            <a:r>
              <a:rPr lang="fr-FR" sz="1200" dirty="0"/>
              <a:t>l’idéale isolation du bruit de choc sous chape flottante ou </a:t>
            </a:r>
            <a:r>
              <a:rPr lang="fr-FR" sz="1200" dirty="0" smtClean="0"/>
              <a:t>sous panneaux </a:t>
            </a:r>
            <a:r>
              <a:rPr lang="fr-FR" sz="1200" dirty="0"/>
              <a:t>en plâtre ou béton sur les constructions en </a:t>
            </a:r>
            <a:r>
              <a:rPr lang="fr-FR" sz="1200" dirty="0" smtClean="0"/>
              <a:t>bois. Résistance </a:t>
            </a:r>
            <a:r>
              <a:rPr lang="fr-FR" sz="1200" dirty="0"/>
              <a:t>élevée à la pression, élasticité ainsi que pose simple et rapide sont </a:t>
            </a:r>
            <a:r>
              <a:rPr lang="fr-FR" sz="1200" dirty="0" smtClean="0"/>
              <a:t>seulement quelques </a:t>
            </a:r>
            <a:r>
              <a:rPr lang="fr-FR" sz="1200" dirty="0"/>
              <a:t>des excellentes qualités, en conséquence </a:t>
            </a:r>
            <a:r>
              <a:rPr lang="en-US" sz="1200" b="1" dirty="0"/>
              <a:t>DAMTEC® </a:t>
            </a:r>
            <a:r>
              <a:rPr lang="fr-FR" sz="1200" b="1" dirty="0" err="1"/>
              <a:t>estra</a:t>
            </a:r>
            <a:r>
              <a:rPr lang="fr-FR" sz="1200" b="1" dirty="0"/>
              <a:t> </a:t>
            </a:r>
            <a:r>
              <a:rPr lang="fr-FR" sz="1200" b="1" dirty="0" smtClean="0"/>
              <a:t> </a:t>
            </a:r>
            <a:r>
              <a:rPr lang="fr-FR" sz="1200" dirty="0" smtClean="0"/>
              <a:t>est </a:t>
            </a:r>
            <a:r>
              <a:rPr lang="fr-FR" sz="1200" dirty="0"/>
              <a:t>parfaite </a:t>
            </a:r>
            <a:r>
              <a:rPr lang="fr-FR" sz="1200" dirty="0" smtClean="0"/>
              <a:t>pour l’application </a:t>
            </a:r>
            <a:r>
              <a:rPr lang="fr-FR" sz="1200" dirty="0"/>
              <a:t>dans les domaines de construction pour logements, industrie, commerce </a:t>
            </a:r>
            <a:r>
              <a:rPr lang="fr-FR" sz="1200" dirty="0" smtClean="0"/>
              <a:t>et </a:t>
            </a:r>
            <a:r>
              <a:rPr lang="de-DE" sz="1200" dirty="0" err="1" smtClean="0"/>
              <a:t>bureaux</a:t>
            </a:r>
            <a:r>
              <a:rPr lang="de-DE" sz="1200" dirty="0"/>
              <a:t>.</a:t>
            </a:r>
            <a:endParaRPr lang="fr-FR" sz="1200" dirty="0"/>
          </a:p>
        </p:txBody>
      </p:sp>
      <p:cxnSp>
        <p:nvCxnSpPr>
          <p:cNvPr id="27" name="Gewinkelte Verbindung 26"/>
          <p:cNvCxnSpPr/>
          <p:nvPr/>
        </p:nvCxnSpPr>
        <p:spPr>
          <a:xfrm rot="10800000" flipV="1">
            <a:off x="3665551" y="3681453"/>
            <a:ext cx="1789044" cy="326003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rot="10800000" flipV="1">
            <a:off x="4214196" y="3996855"/>
            <a:ext cx="3677474" cy="400216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rot="10800000" flipV="1">
            <a:off x="4325510" y="4341406"/>
            <a:ext cx="3472732" cy="192824"/>
          </a:xfrm>
          <a:prstGeom prst="bentConnector3">
            <a:avLst>
              <a:gd name="adj1" fmla="val 35804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/>
          <p:nvPr/>
        </p:nvCxnSpPr>
        <p:spPr>
          <a:xfrm rot="10800000">
            <a:off x="4635611" y="5205451"/>
            <a:ext cx="1187481" cy="84809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389288" y="3026796"/>
            <a:ext cx="2772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plinthe</a:t>
            </a:r>
            <a:r>
              <a:rPr lang="de-DE" sz="1200" dirty="0"/>
              <a:t> (par </a:t>
            </a:r>
            <a:r>
              <a:rPr lang="de-DE" sz="1200" dirty="0" err="1"/>
              <a:t>exemple</a:t>
            </a:r>
            <a:r>
              <a:rPr lang="de-DE" sz="1200" dirty="0"/>
              <a:t> </a:t>
            </a:r>
            <a:r>
              <a:rPr lang="en-US" sz="1200" dirty="0"/>
              <a:t>DAMTEC® </a:t>
            </a:r>
            <a:r>
              <a:rPr lang="fr-FR" sz="1200" dirty="0" err="1" smtClean="0"/>
              <a:t>estra</a:t>
            </a:r>
            <a:r>
              <a:rPr lang="fr-FR" sz="1200" dirty="0" smtClean="0"/>
              <a:t>) </a:t>
            </a:r>
            <a:endParaRPr lang="fr-FR" sz="1200" dirty="0"/>
          </a:p>
        </p:txBody>
      </p:sp>
      <p:cxnSp>
        <p:nvCxnSpPr>
          <p:cNvPr id="39" name="Gewinkelte Verbindung 38"/>
          <p:cNvCxnSpPr/>
          <p:nvPr/>
        </p:nvCxnSpPr>
        <p:spPr>
          <a:xfrm rot="10800000" flipV="1">
            <a:off x="1732496" y="3166619"/>
            <a:ext cx="1723679" cy="1461040"/>
          </a:xfrm>
          <a:prstGeom prst="bentConnector3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145219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1734</Words>
  <Application>Microsoft Office PowerPoint</Application>
  <PresentationFormat>Affichage à l'écran (4:3)</PresentationFormat>
  <Paragraphs>252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MyriadPro-Bold</vt:lpstr>
      <vt:lpstr>ChollaWideBold</vt:lpstr>
      <vt:lpstr>1_Larissa</vt:lpstr>
      <vt:lpstr>Benutzerdefiniertes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Grothe, Alexander</dc:creator>
  <cp:lastModifiedBy>admin</cp:lastModifiedBy>
  <cp:revision>225</cp:revision>
  <dcterms:created xsi:type="dcterms:W3CDTF">2011-01-27T11:39:53Z</dcterms:created>
  <dcterms:modified xsi:type="dcterms:W3CDTF">2011-12-06T09:30:57Z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1902696994</vt:i4>
  </property>
  <property fmtid="{D5CDD505-2E9C-101B-9397-08002B2CF9AE}" pid="3" name="_NewReviewCycle">
    <vt:lpwstr/>
  </property>
  <property fmtid="{D5CDD505-2E9C-101B-9397-08002B2CF9AE}" pid="4" name="_EmailSubject">
    <vt:lpwstr>Präsi DAMTEC französisch</vt:lpwstr>
  </property>
  <property fmtid="{D5CDD505-2E9C-101B-9397-08002B2CF9AE}" pid="5" name="_AuthorEmail">
    <vt:lpwstr>Alexander.Grothe@kraiburg-relastec.com</vt:lpwstr>
  </property>
  <property fmtid="{D5CDD505-2E9C-101B-9397-08002B2CF9AE}" pid="6" name="_AuthorEmailDisplayName">
    <vt:lpwstr>Grothe, Alexander</vt:lpwstr>
  </property>
</Properties>
</file>